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36.xml" ContentType="application/vnd.openxmlformats-officedocument.presentationml.tags+xml"/>
  <Override PartName="/ppt/notesSlides/notesSlide43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54"/>
  </p:notesMasterIdLst>
  <p:sldIdLst>
    <p:sldId id="16141552" r:id="rId2"/>
    <p:sldId id="16141553" r:id="rId3"/>
    <p:sldId id="16141554" r:id="rId4"/>
    <p:sldId id="16141555" r:id="rId5"/>
    <p:sldId id="16141655" r:id="rId6"/>
    <p:sldId id="16141955" r:id="rId7"/>
    <p:sldId id="16141956" r:id="rId8"/>
    <p:sldId id="16141957" r:id="rId9"/>
    <p:sldId id="16141560" r:id="rId10"/>
    <p:sldId id="16141504" r:id="rId11"/>
    <p:sldId id="16141570" r:id="rId12"/>
    <p:sldId id="16141571" r:id="rId13"/>
    <p:sldId id="16141700" r:id="rId14"/>
    <p:sldId id="16141562" r:id="rId15"/>
    <p:sldId id="16141621" r:id="rId16"/>
    <p:sldId id="16141622" r:id="rId17"/>
    <p:sldId id="16141456" r:id="rId18"/>
    <p:sldId id="16141624" r:id="rId19"/>
    <p:sldId id="16141625" r:id="rId20"/>
    <p:sldId id="16141626" r:id="rId21"/>
    <p:sldId id="16141931" r:id="rId22"/>
    <p:sldId id="16141932" r:id="rId23"/>
    <p:sldId id="16141933" r:id="rId24"/>
    <p:sldId id="16141934" r:id="rId25"/>
    <p:sldId id="16141935" r:id="rId26"/>
    <p:sldId id="16141936" r:id="rId27"/>
    <p:sldId id="16141937" r:id="rId28"/>
    <p:sldId id="16141938" r:id="rId29"/>
    <p:sldId id="16141939" r:id="rId30"/>
    <p:sldId id="16141940" r:id="rId31"/>
    <p:sldId id="16141941" r:id="rId32"/>
    <p:sldId id="16141942" r:id="rId33"/>
    <p:sldId id="16141944" r:id="rId34"/>
    <p:sldId id="16141945" r:id="rId35"/>
    <p:sldId id="16141946" r:id="rId36"/>
    <p:sldId id="16141947" r:id="rId37"/>
    <p:sldId id="16141948" r:id="rId38"/>
    <p:sldId id="16141949" r:id="rId39"/>
    <p:sldId id="16141958" r:id="rId40"/>
    <p:sldId id="16141959" r:id="rId41"/>
    <p:sldId id="16141960" r:id="rId42"/>
    <p:sldId id="16141961" r:id="rId43"/>
    <p:sldId id="16141962" r:id="rId44"/>
    <p:sldId id="16141475" r:id="rId45"/>
    <p:sldId id="16141664" r:id="rId46"/>
    <p:sldId id="16141563" r:id="rId47"/>
    <p:sldId id="16141927" r:id="rId48"/>
    <p:sldId id="16141928" r:id="rId49"/>
    <p:sldId id="16141929" r:id="rId50"/>
    <p:sldId id="16141827" r:id="rId51"/>
    <p:sldId id="16141954" r:id="rId52"/>
    <p:sldId id="1614156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94EA"/>
    <a:srgbClr val="AFABAB"/>
    <a:srgbClr val="DFA3AD"/>
    <a:srgbClr val="000000"/>
    <a:srgbClr val="FF0053"/>
    <a:srgbClr val="F5F7F9"/>
    <a:srgbClr val="E20382"/>
    <a:srgbClr val="F2F2F2"/>
    <a:srgbClr val="E7E6E6"/>
    <a:srgbClr val="FFA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8"/>
    <p:restoredTop sz="96197"/>
  </p:normalViewPr>
  <p:slideViewPr>
    <p:cSldViewPr snapToGrid="0">
      <p:cViewPr varScale="1">
        <p:scale>
          <a:sx n="89" d="100"/>
          <a:sy n="89" d="100"/>
        </p:scale>
        <p:origin x="176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0302F-0155-7E4E-8BBF-AD0BFF4FB965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2643D-E2E7-DC4F-A707-B02630ED9F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2643D-E2E7-DC4F-A707-B02630ED9F31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2643D-E2E7-DC4F-A707-B02630ED9F31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2643D-E2E7-DC4F-A707-B02630ED9F31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73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5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8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4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10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21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0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51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0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43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7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17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7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99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19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3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4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8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31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9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0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714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8967B-D846-AB4E-9D92-4E108D87F71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4206D1-A77F-4640-87D2-5AD4F005F99A}" type="slidenum">
              <a:rPr lang="zh-CN" altLang="en-US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2FFCE-F8E7-E941-B4D2-A612B4E205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19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19.sv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s on a road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5" y="635"/>
            <a:ext cx="12191365" cy="6857365"/>
          </a:xfrm>
          <a:prstGeom prst="rect">
            <a:avLst/>
          </a:prstGeom>
          <a:gradFill>
            <a:gsLst>
              <a:gs pos="0">
                <a:srgbClr val="0A0A08">
                  <a:lumMod val="85000"/>
                  <a:alpha val="3000"/>
                </a:srgbClr>
              </a:gs>
              <a:gs pos="100000">
                <a:srgbClr val="BDBEC9"/>
              </a:gs>
            </a:gsLst>
            <a:lin ang="18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880" y="4471670"/>
            <a:ext cx="7335520" cy="7804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just">
              <a:lnSpc>
                <a:spcPct val="110000"/>
              </a:lnSpc>
              <a:spcBef>
                <a:spcPts val="120"/>
              </a:spcBef>
              <a:spcAft>
                <a:spcPts val="120"/>
              </a:spcAft>
            </a:pPr>
            <a:r>
              <a:rPr lang="zh-CN" altLang="en-US" sz="5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释放工程师创造力</a:t>
            </a:r>
            <a:endParaRPr lang="zh-CN" altLang="en-US" sz="5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25120" y="4215765"/>
            <a:ext cx="5128895" cy="0"/>
          </a:xfrm>
          <a:prstGeom prst="line">
            <a:avLst/>
          </a:prstGeom>
          <a:ln w="41275" cmpd="sng">
            <a:solidFill>
              <a:schemeClr val="bg1">
                <a:alpha val="91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>
            <a:extLst>
              <a:ext uri="{FF2B5EF4-FFF2-40B4-BE49-F238E27FC236}">
                <a16:creationId xmlns:a16="http://schemas.microsoft.com/office/drawing/2014/main" id="{587DEB4C-3566-31C0-0C05-0C11E1601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488" y="3080005"/>
            <a:ext cx="3686232" cy="8706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92299" y="2505244"/>
            <a:ext cx="6169681" cy="683678"/>
          </a:xfrm>
          <a:prstGeom prst="rect">
            <a:avLst/>
          </a:prstGeom>
          <a:noFill/>
          <a:ln>
            <a:solidFill>
              <a:srgbClr val="28B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持续集成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(CI)</a:t>
            </a: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-&gt;</a:t>
            </a: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持续交付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(CD)</a:t>
            </a: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-&gt; </a:t>
            </a: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持续部署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(CD) -&gt;</a:t>
            </a: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持续运营</a:t>
            </a:r>
            <a:r>
              <a:rPr kumimoji="1"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(CO)</a:t>
            </a:r>
            <a:endParaRPr kumimoji="1"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9494230" y="1603368"/>
            <a:ext cx="630000" cy="592827"/>
          </a:xfrm>
          <a:prstGeom prst="rightArrow">
            <a:avLst/>
          </a:prstGeom>
          <a:solidFill>
            <a:srgbClr val="DFA3A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14" name="右箭头 13"/>
          <p:cNvSpPr/>
          <p:nvPr/>
        </p:nvSpPr>
        <p:spPr>
          <a:xfrm flipH="1">
            <a:off x="5293995" y="1603138"/>
            <a:ext cx="629920" cy="592929"/>
          </a:xfrm>
          <a:prstGeom prst="rightArrow">
            <a:avLst/>
          </a:prstGeom>
          <a:solidFill>
            <a:srgbClr val="DFA3A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80790" y="1765683"/>
            <a:ext cx="872035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质量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Helvetica Neue" panose="02000503000000020004"/>
              </a:rPr>
              <a:t>右移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376421" y="1766627"/>
            <a:ext cx="872035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Helvetica Neue" panose="02000503000000020004"/>
              </a:rPr>
              <a:t>质量左移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17" y="3338448"/>
            <a:ext cx="7126591" cy="3032592"/>
          </a:xfrm>
          <a:prstGeom prst="rect">
            <a:avLst/>
          </a:prstGeom>
        </p:spPr>
      </p:pic>
      <p:sp>
        <p:nvSpPr>
          <p:cNvPr id="2" name="Rectangle 9"/>
          <p:cNvSpPr/>
          <p:nvPr/>
        </p:nvSpPr>
        <p:spPr>
          <a:xfrm>
            <a:off x="334327" y="300348"/>
            <a:ext cx="11179175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软件研发核心工程实践：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基于质量工程的持续交付体系（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CI/CD</a:t>
            </a:r>
            <a:r>
              <a:rPr lang="zh-CN" altLang="e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CO</a:t>
            </a:r>
            <a:r>
              <a:rPr lang="zh-CN" altLang="e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CT</a:t>
            </a:r>
            <a:r>
              <a:rPr lang="zh-CN" altLang="e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CS</a:t>
            </a:r>
            <a:r>
              <a:rPr lang="zh-CN" altLang="e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）</a:t>
            </a:r>
            <a:endParaRPr lang="zh-CN" altLang="en" sz="2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sp>
        <p:nvSpPr>
          <p:cNvPr id="6" name="一张飞书多维表格，省去数十万各类系统采购、定制开发费用"/>
          <p:cNvSpPr txBox="1"/>
          <p:nvPr/>
        </p:nvSpPr>
        <p:spPr>
          <a:xfrm>
            <a:off x="518160" y="1007110"/>
            <a:ext cx="3284855" cy="5577840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工程实践：</a:t>
            </a:r>
            <a:endParaRPr kumimoji="1"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持续集成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(CI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针对代码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持续交付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(CD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针对需求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持续部署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(CD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针对服务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持续测试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(CT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针对全流程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持续安全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(CS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针对全流程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持续运营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(CO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针对全流程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)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涉及角色：</a:t>
            </a:r>
            <a:endParaRPr kumimoji="1"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开发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测试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业务运维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平台建设方：</a:t>
            </a:r>
            <a:endParaRPr kumimoji="1"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DevOps/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平台运维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IT/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基础设施</a:t>
            </a:r>
            <a:endParaRPr kumimoji="1"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测试</a:t>
            </a:r>
            <a:r>
              <a:rPr kumimoji="1"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kumimoji="1"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安全团队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853680" y="1567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48705" y="1603375"/>
            <a:ext cx="31515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持续测试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(Continuous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Testing)</a:t>
            </a:r>
            <a:endParaRPr kumimoji="1" lang="en-US" altLang="zh-CN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持续安全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 (Continuous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Security)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1489710"/>
            <a:ext cx="11184890" cy="452882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8D45661E-375E-C22C-226C-A6056E2586FD}"/>
              </a:ext>
            </a:extLst>
          </p:cNvPr>
          <p:cNvSpPr/>
          <p:nvPr/>
        </p:nvSpPr>
        <p:spPr>
          <a:xfrm>
            <a:off x="334327" y="300348"/>
            <a:ext cx="11179175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软件研发核心工程实践：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交付工程 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CI/CD 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开发者实践</a:t>
            </a:r>
            <a:endParaRPr lang="zh-CN" altLang="en-US" sz="2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873735F-40E4-0F11-7151-405296168D3B}"/>
              </a:ext>
            </a:extLst>
          </p:cNvPr>
          <p:cNvSpPr/>
          <p:nvPr/>
        </p:nvSpPr>
        <p:spPr>
          <a:xfrm>
            <a:off x="334327" y="300348"/>
            <a:ext cx="11179175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软件研发核心工程实践：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全流程质量工程实践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持续测试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CT/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持续安全</a:t>
            </a:r>
            <a:r>
              <a:rPr lang="en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CS </a:t>
            </a:r>
          </a:p>
        </p:txBody>
      </p:sp>
      <p:pic>
        <p:nvPicPr>
          <p:cNvPr id="3" name="图片 2" descr="图形用户界面, 应用程序&#10;&#10;描述已自动生成">
            <a:extLst>
              <a:ext uri="{FF2B5EF4-FFF2-40B4-BE49-F238E27FC236}">
                <a16:creationId xmlns:a16="http://schemas.microsoft.com/office/drawing/2014/main" id="{A60782CE-F55B-C7EA-A903-579AE2EF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" y="1197381"/>
            <a:ext cx="11179175" cy="53602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一张飞书多维表格，省去数十万各类系统采购、定制开发费用"/>
          <p:cNvSpPr txBox="1"/>
          <p:nvPr/>
        </p:nvSpPr>
        <p:spPr>
          <a:xfrm>
            <a:off x="125730" y="1327785"/>
            <a:ext cx="1763395" cy="51771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协同特点：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流程可定义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工具可扩展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能力可编排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价值可感知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面向角色：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PO/TO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开发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测试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运维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服务编排：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测试服务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IT 服务</a:t>
            </a: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安全服务</a:t>
            </a:r>
          </a:p>
        </p:txBody>
      </p:sp>
      <p:sp>
        <p:nvSpPr>
          <p:cNvPr id="2" name="Rectangle 9"/>
          <p:cNvSpPr/>
          <p:nvPr/>
        </p:nvSpPr>
        <p:spPr>
          <a:xfrm>
            <a:off x="2172334" y="149860"/>
            <a:ext cx="7921691" cy="758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Zadig 产研协同方案：</a:t>
            </a:r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自动化一切可以自动化的，让工程师专注创造</a:t>
            </a:r>
          </a:p>
        </p:txBody>
      </p:sp>
      <p:pic>
        <p:nvPicPr>
          <p:cNvPr id="2050" name="Picture 2" descr="产品使用手册">
            <a:extLst>
              <a:ext uri="{FF2B5EF4-FFF2-40B4-BE49-F238E27FC236}">
                <a16:creationId xmlns:a16="http://schemas.microsoft.com/office/drawing/2014/main" id="{2594A433-E427-784E-99B4-50044DC0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09" y="1036003"/>
            <a:ext cx="10079861" cy="56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sanotouri_a_group_of_pwople_working_together_in_a_computer_com_f7903c10-e457-44b3-9710-610aa4b90d3d"/>
          <p:cNvPicPr>
            <a:picLocks noChangeAspect="1"/>
          </p:cNvPicPr>
          <p:nvPr/>
        </p:nvPicPr>
        <p:blipFill>
          <a:blip r:embed="rId3"/>
          <a:srcRect b="7917"/>
          <a:stretch>
            <a:fillRect/>
          </a:stretch>
        </p:blipFill>
        <p:spPr>
          <a:xfrm>
            <a:off x="5132705" y="177800"/>
            <a:ext cx="6858000" cy="6315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530" y="2620645"/>
            <a:ext cx="4642485" cy="211201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2</a:t>
            </a:r>
            <a:r>
              <a:rPr lang="zh-CN" altLang="en-US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、</a:t>
            </a:r>
            <a:br>
              <a:rPr lang="zh-CN" altLang="en-US" sz="4000" b="1" dirty="0">
                <a:solidFill>
                  <a:srgbClr val="E203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</a:b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用户核心场景</a:t>
            </a:r>
            <a:b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</a:b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使用介绍</a:t>
            </a:r>
            <a:endParaRPr lang="zh-CN" altLang="en-US" sz="4000" b="1" dirty="0" err="1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sp>
        <p:nvSpPr>
          <p:cNvPr id="3" name="半闭框 2"/>
          <p:cNvSpPr/>
          <p:nvPr/>
        </p:nvSpPr>
        <p:spPr>
          <a:xfrm>
            <a:off x="512445" y="313055"/>
            <a:ext cx="497840" cy="326390"/>
          </a:xfrm>
          <a:prstGeom prst="halfFrame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 flipH="1">
            <a:off x="5132705" y="1946910"/>
            <a:ext cx="1123315" cy="426085"/>
          </a:xfrm>
          <a:prstGeom prst="wedgeRectCallout">
            <a:avLst/>
          </a:prstGeom>
          <a:solidFill>
            <a:srgbClr val="FD296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十字星 4"/>
          <p:cNvSpPr/>
          <p:nvPr/>
        </p:nvSpPr>
        <p:spPr>
          <a:xfrm>
            <a:off x="11191875" y="2836545"/>
            <a:ext cx="243205" cy="428625"/>
          </a:xfrm>
          <a:prstGeom prst="star4">
            <a:avLst/>
          </a:prstGeom>
          <a:solidFill>
            <a:srgbClr val="FD29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十字星 5"/>
          <p:cNvSpPr/>
          <p:nvPr/>
        </p:nvSpPr>
        <p:spPr>
          <a:xfrm>
            <a:off x="1898650" y="2621280"/>
            <a:ext cx="243205" cy="462915"/>
          </a:xfrm>
          <a:prstGeom prst="star4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1866" y="5211445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视频 </a:t>
            </a:r>
            <a:r>
              <a:rPr kumimoji="1" lang="en-US" altLang="zh-CN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Demo</a:t>
            </a:r>
            <a:r>
              <a:rPr kumimoji="1" lang="zh-CN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演示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🔗</a:t>
            </a:r>
            <a:endParaRPr kumimoji="1" lang="zh-CN" altLang="en-US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A42CF0C-7E58-1034-F750-0AA4C81A5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3878" y="6260376"/>
            <a:ext cx="1947600" cy="4600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34327" y="2803453"/>
            <a:ext cx="2745105" cy="277812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准备环境</a:t>
            </a:r>
            <a:endParaRPr lang="zh-CN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准备工作流</a:t>
            </a:r>
          </a:p>
        </p:txBody>
      </p:sp>
      <p:sp>
        <p:nvSpPr>
          <p:cNvPr id="6" name="同侧圆角矩形 5"/>
          <p:cNvSpPr/>
          <p:nvPr/>
        </p:nvSpPr>
        <p:spPr>
          <a:xfrm>
            <a:off x="334327" y="1936678"/>
            <a:ext cx="2745105" cy="866775"/>
          </a:xfrm>
          <a:prstGeom prst="round2Same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运维（管理员）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269297" y="2803453"/>
            <a:ext cx="2745105" cy="277812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IDE 热部署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更新镜像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更新配置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更新数据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日常调试</a:t>
            </a:r>
          </a:p>
        </p:txBody>
      </p:sp>
      <p:sp>
        <p:nvSpPr>
          <p:cNvPr id="8" name="同侧圆角矩形 7"/>
          <p:cNvSpPr/>
          <p:nvPr/>
        </p:nvSpPr>
        <p:spPr>
          <a:xfrm>
            <a:off x="3269297" y="1936678"/>
            <a:ext cx="2745105" cy="866775"/>
          </a:xfrm>
          <a:prstGeom prst="round2Same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开发工程师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204267" y="2803453"/>
            <a:ext cx="2745105" cy="277812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日常测试验证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自动化测试</a:t>
            </a:r>
          </a:p>
        </p:txBody>
      </p:sp>
      <p:sp>
        <p:nvSpPr>
          <p:cNvPr id="10" name="同侧圆角矩形 9"/>
          <p:cNvSpPr/>
          <p:nvPr/>
        </p:nvSpPr>
        <p:spPr>
          <a:xfrm>
            <a:off x="6204267" y="1936678"/>
            <a:ext cx="2745105" cy="866775"/>
          </a:xfrm>
          <a:prstGeom prst="round2Same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测试工程师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9139237" y="2803453"/>
            <a:ext cx="2745105" cy="277812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升级预发环境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升级生产环境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变更数据库</a:t>
            </a:r>
          </a:p>
        </p:txBody>
      </p:sp>
      <p:sp>
        <p:nvSpPr>
          <p:cNvPr id="12" name="同侧圆角矩形 11"/>
          <p:cNvSpPr/>
          <p:nvPr/>
        </p:nvSpPr>
        <p:spPr>
          <a:xfrm>
            <a:off x="9139237" y="1936678"/>
            <a:ext cx="2745105" cy="866775"/>
          </a:xfrm>
          <a:prstGeom prst="round2Same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发布工程师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7ED6A13-8C11-617D-DA3A-6C295B8BCF69}"/>
              </a:ext>
            </a:extLst>
          </p:cNvPr>
          <p:cNvSpPr/>
          <p:nvPr/>
        </p:nvSpPr>
        <p:spPr>
          <a:xfrm>
            <a:off x="334327" y="300348"/>
            <a:ext cx="11179175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核心场景介绍：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不同角色工程师基于统一协作平面，操作使用自动化工作流和云原生环境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5608419"/>
              </p:ext>
            </p:extLst>
          </p:nvPr>
        </p:nvGraphicFramePr>
        <p:xfrm>
          <a:off x="286385" y="1136015"/>
          <a:ext cx="11620500" cy="532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92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面向角色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功能描述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工作流名称样例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b="1" dirty="0" err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Bold" panose="020B0500000000000000" charset="-122"/>
                        </a:rPr>
                        <a:t>具体配置</a:t>
                      </a:r>
                      <a:endParaRPr b="1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Bold" panose="020B0500000000000000" charset="-122"/>
                      </a:endParaRP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开发工程师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b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CI 过程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project-unit-test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project-scan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单元测试、代码扫描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更新日常开发环境及</a:t>
                      </a:r>
                      <a:r>
                        <a:rPr lang="en-US" altLang="zh-CN" sz="1400" b="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 </a:t>
                      </a:r>
                      <a:r>
                        <a:rPr lang="zh-CN" altLang="en-US" sz="1400" b="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dev 业务配置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project-dev-workflow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构建、配置变更（</a:t>
                      </a:r>
                      <a:r>
                        <a:rPr lang="en-US" altLang="zh-CN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Apollo/</a:t>
                      </a:r>
                      <a:r>
                        <a:rPr lang="en-US" altLang="zh-CN" sz="1400" dirty="0" err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Nacos</a:t>
                      </a: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）、数据变更、部署、冒烟测试、项目管理任务变更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7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测试工程师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b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更新测试验证环境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project-sit-workflow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构建、配置变更（</a:t>
                      </a:r>
                      <a:r>
                        <a:rPr lang="en-US" altLang="zh-CN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Apollo/</a:t>
                      </a:r>
                      <a:r>
                        <a:rPr lang="en-US" altLang="zh-CN" sz="1400" dirty="0" err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Nacos</a:t>
                      </a: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）、数据变更、部署、接口测试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Noto Sans SC Regular" panose="020B0500000000000000" charset="-122"/>
                          <a:ea typeface="Noto Sans SC Regular" panose="020B0500000000000000" charset="-122"/>
                        </a:rPr>
                        <a:t>更新集成测试环境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project-auto-sit-workflow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微软雅黑" charset="0"/>
                          <a:sym typeface="+mn-ea"/>
                        </a:rPr>
                        <a:t>构建，部署，场景测试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微软雅黑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57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发布工程师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b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更新预发环境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project-uat-workflow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质量门禁、构建、配置变更（</a:t>
                      </a:r>
                      <a:r>
                        <a:rPr lang="en-US" altLang="zh-CN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Apollo/</a:t>
                      </a:r>
                      <a:r>
                        <a:rPr lang="en-US" altLang="zh-CN" sz="1400" dirty="0" err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Nacos</a:t>
                      </a: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）、数据变更、部署 uat（变量变更、模板变更）、全量回归测试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b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</a:rPr>
                        <a:t>更新生产环境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ea typeface="Noto Sans SC Regular" panose="020B0500000000000000" charset="-122"/>
                          <a:cs typeface="+mn-lt"/>
                        </a:rPr>
                        <a:t>project-prod-workflow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审批、配置变更（</a:t>
                      </a:r>
                      <a:r>
                        <a:rPr lang="en-US" altLang="zh-CN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Apollo/</a:t>
                      </a:r>
                      <a:r>
                        <a:rPr lang="en-US" altLang="zh-CN" sz="1400" dirty="0" err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Nacos</a:t>
                      </a: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）、数据变更、部署生产环境（变量变更、模板变更）、场景测试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9">
            <a:extLst>
              <a:ext uri="{FF2B5EF4-FFF2-40B4-BE49-F238E27FC236}">
                <a16:creationId xmlns:a16="http://schemas.microsoft.com/office/drawing/2014/main" id="{816925C7-4629-C383-291B-7F874C6CE582}"/>
              </a:ext>
            </a:extLst>
          </p:cNvPr>
          <p:cNvSpPr/>
          <p:nvPr/>
        </p:nvSpPr>
        <p:spPr>
          <a:xfrm>
            <a:off x="334327" y="300348"/>
            <a:ext cx="3833912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管理员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(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运维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)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准备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工作流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0A49F3A0-97B7-7194-F572-5F604ADBD247}"/>
              </a:ext>
            </a:extLst>
          </p:cNvPr>
          <p:cNvSpPr/>
          <p:nvPr/>
        </p:nvSpPr>
        <p:spPr>
          <a:xfrm>
            <a:off x="334327" y="300348"/>
            <a:ext cx="3822037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管理员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(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运维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)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准备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工作流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26654B1-8DC5-64F9-1E5A-AA26F8D1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79963" y="999147"/>
            <a:ext cx="10232073" cy="55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3218283"/>
              </p:ext>
            </p:extLst>
          </p:nvPr>
        </p:nvGraphicFramePr>
        <p:xfrm>
          <a:off x="427990" y="1136015"/>
          <a:ext cx="11478895" cy="4576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92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面向角色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环境描述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 Bold" panose="020B0500000000000000" charset="-122"/>
                          <a:ea typeface="Noto Sans SC Bold" panose="020B0500000000000000" charset="-122"/>
                        </a:rPr>
                        <a:t>环境名称样例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b="1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Bold" panose="020B0500000000000000" charset="-122"/>
                        </a:rPr>
                        <a:t>场景介绍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开发工程师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用于日常开发、联调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dev</a:t>
                      </a:r>
                      <a:endParaRPr lang="en-US" altLang="zh-CN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+mn-lt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如果 Java 栈实现灰度能力，可以通过新建环境随时拉起开发自测子环境</a:t>
                      </a:r>
                      <a:endParaRPr lang="zh-CN" altLang="en-US" sz="140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如果采用 Istio + Skywalking 技术栈，通过 Zadig 开启自测模式随时拉起子环境</a:t>
                      </a:r>
                      <a:endParaRPr sz="140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57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测试工程师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用于测试手工验证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sit</a:t>
                      </a:r>
                      <a:endParaRPr lang="en-US" altLang="zh-CN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+mn-lt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自主升级环境，选择一个或多个 PR/MR 进行功能需求的并行验证。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用于测试集成验证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auto-sit</a:t>
                      </a:r>
                      <a:endParaRPr lang="en-US" altLang="zh-CN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+mn-lt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执行自动化</a:t>
                      </a: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 CD </a:t>
                      </a: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过程</a:t>
                      </a:r>
                      <a:endParaRPr lang="zh-CN" altLang="en-US" sz="140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用于验收测试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uat</a:t>
                      </a:r>
                      <a:endParaRPr lang="en-US" altLang="zh-CN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+mn-lt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以此环境作为发布生产环境前的用户验收环节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微软雅黑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发布</a:t>
                      </a:r>
                      <a:r>
                        <a:rPr lang="en-US" altLang="zh-CN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cs typeface="Noto Sans SC Regular" panose="020B0500000000000000" charset="-122"/>
                          <a:sym typeface="+mn-ea"/>
                        </a:rPr>
                        <a:t>运维工程师</a:t>
                      </a:r>
                      <a:endParaRPr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用于生产查看</a:t>
                      </a:r>
                      <a:endParaRPr lang="zh-CN" altLang="en-US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prod</a:t>
                      </a:r>
                      <a:endParaRPr lang="en-US" altLang="zh-CN" sz="1400" b="0">
                        <a:latin typeface="Noto Sans SC Regular" panose="020B0500000000000000" charset="-122"/>
                        <a:ea typeface="Noto Sans SC Regular" panose="020B0500000000000000" charset="-122"/>
                        <a:cs typeface="+mn-lt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>
                          <a:latin typeface="Noto Sans SC Regular" panose="020B0500000000000000" charset="-122"/>
                          <a:ea typeface="Noto Sans SC Regular" panose="020B0500000000000000" charset="-122"/>
                          <a:sym typeface="+mn-ea"/>
                        </a:rPr>
                        <a:t>生产环境管理，变更过程需经过严格审批</a:t>
                      </a:r>
                      <a:endParaRPr lang="zh-CN" altLang="en-US" sz="1400" b="0" dirty="0">
                        <a:latin typeface="Noto Sans SC Regular" panose="020B0500000000000000" charset="-122"/>
                        <a:ea typeface="Noto Sans SC Regular" panose="020B0500000000000000" charset="-122"/>
                        <a:cs typeface="Noto Sans SC Regular" panose="020B0500000000000000" charset="-122"/>
                        <a:sym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9">
            <a:extLst>
              <a:ext uri="{FF2B5EF4-FFF2-40B4-BE49-F238E27FC236}">
                <a16:creationId xmlns:a16="http://schemas.microsoft.com/office/drawing/2014/main" id="{9A4BD356-7B0C-C8F1-F5AF-DAECC5C61AB0}"/>
              </a:ext>
            </a:extLst>
          </p:cNvPr>
          <p:cNvSpPr/>
          <p:nvPr/>
        </p:nvSpPr>
        <p:spPr>
          <a:xfrm>
            <a:off x="334327" y="300348"/>
            <a:ext cx="3699193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管理员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(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运维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)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准备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环境</a:t>
            </a:r>
            <a:endParaRPr lang="zh-CN" altLang="en-US"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5DA2F57C-49CB-0BE9-60C6-7D781FC99F63}"/>
              </a:ext>
            </a:extLst>
          </p:cNvPr>
          <p:cNvSpPr/>
          <p:nvPr/>
        </p:nvSpPr>
        <p:spPr>
          <a:xfrm>
            <a:off x="334327" y="300348"/>
            <a:ext cx="3699193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管理员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(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运维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)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准备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环境</a:t>
            </a:r>
            <a:endParaRPr lang="zh-CN" altLang="en-US"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313BED1-6ECE-8C8C-7897-F7B6F97C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05588" y="932369"/>
            <a:ext cx="10380824" cy="56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391874B-EA04-3CF7-5A22-C00E26007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sanotouri_a_group_of_pwople_working_together_in_a_computer_com_f7903c10-e457-44b3-9710-610aa4b90d3d"/>
          <p:cNvPicPr>
            <a:picLocks noChangeAspect="1"/>
          </p:cNvPicPr>
          <p:nvPr/>
        </p:nvPicPr>
        <p:blipFill>
          <a:blip r:embed="rId3"/>
          <a:srcRect b="7917"/>
          <a:stretch>
            <a:fillRect/>
          </a:stretch>
        </p:blipFill>
        <p:spPr>
          <a:xfrm>
            <a:off x="5132705" y="177800"/>
            <a:ext cx="6858000" cy="6315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42" y="4064669"/>
            <a:ext cx="4939605" cy="651457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DevOps </a:t>
            </a:r>
            <a:r>
              <a:rPr 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价值链平台</a:t>
            </a:r>
            <a:endParaRPr lang="zh-CN" altLang="en-US" sz="3600" b="1" dirty="0" err="1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sp>
        <p:nvSpPr>
          <p:cNvPr id="3" name="半闭框 2"/>
          <p:cNvSpPr/>
          <p:nvPr/>
        </p:nvSpPr>
        <p:spPr>
          <a:xfrm>
            <a:off x="512445" y="313055"/>
            <a:ext cx="497840" cy="326390"/>
          </a:xfrm>
          <a:prstGeom prst="halfFrame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标注 3"/>
          <p:cNvSpPr/>
          <p:nvPr/>
        </p:nvSpPr>
        <p:spPr>
          <a:xfrm flipH="1">
            <a:off x="5132705" y="1946910"/>
            <a:ext cx="1123315" cy="426085"/>
          </a:xfrm>
          <a:prstGeom prst="wedgeRectCallout">
            <a:avLst/>
          </a:prstGeom>
          <a:solidFill>
            <a:srgbClr val="FD296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十字星 4"/>
          <p:cNvSpPr/>
          <p:nvPr/>
        </p:nvSpPr>
        <p:spPr>
          <a:xfrm>
            <a:off x="11191875" y="2836545"/>
            <a:ext cx="243205" cy="428625"/>
          </a:xfrm>
          <a:prstGeom prst="star4">
            <a:avLst/>
          </a:prstGeom>
          <a:solidFill>
            <a:srgbClr val="FD29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十字星 5"/>
          <p:cNvSpPr/>
          <p:nvPr/>
        </p:nvSpPr>
        <p:spPr>
          <a:xfrm>
            <a:off x="1898650" y="2621280"/>
            <a:ext cx="243205" cy="462915"/>
          </a:xfrm>
          <a:prstGeom prst="star4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CDD0EA47-F9D4-8B84-ADDA-486ABD41F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365" y="3604640"/>
            <a:ext cx="1947600" cy="46002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DEDF615B-A4FD-9445-F06F-91F2B6D6C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3878" y="6260376"/>
            <a:ext cx="1947600" cy="4600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对角圆角矩形 8"/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对角圆角矩形 31"/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31" name="椭圆 30"/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本地自测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IDE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热部署</a:t>
            </a:r>
            <a:endParaRPr lang="zh-CN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查看服务和环境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本地代码热部署到远端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/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5" name="图片 4" descr="图形用户界面, 应用程序, Teams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309" y="1743131"/>
            <a:ext cx="7739381" cy="4765619"/>
          </a:xfrm>
          <a:prstGeom prst="rect">
            <a:avLst/>
          </a:prstGeom>
        </p:spPr>
      </p:pic>
      <p:sp>
        <p:nvSpPr>
          <p:cNvPr id="3" name="对角圆角矩形 2"/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6" name="椭圆 5"/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对角圆角矩形 9"/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11" name="椭圆 10"/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DE8FE42C-8FEE-C932-D9EF-B5DE9BE3C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20190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提交代码及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CI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过程</a:t>
            </a:r>
            <a:endParaRPr lang="zh-CN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1.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本地编写代码推送到远端分支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本地基于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develop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分支新建分支，在新建的分支上，编写代码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2. 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推送代码到自己账号下的代码库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3. 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GitLab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上创建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MR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/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E90AFA9-FF16-7DFE-97DB-5FF4520E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945" y="2580839"/>
            <a:ext cx="7739380" cy="392791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FE29F31-B31C-75C9-6DAF-92217D5945A3}"/>
              </a:ext>
            </a:extLst>
          </p:cNvPr>
          <p:cNvSpPr txBox="1"/>
          <p:nvPr/>
        </p:nvSpPr>
        <p:spPr>
          <a:xfrm>
            <a:off x="421005" y="2454910"/>
            <a:ext cx="1661795" cy="1526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ct val="150000"/>
              </a:lnSpc>
              <a:buNone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2.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自动触发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CI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过程，包括单元测试，代码风格检查、代码扫描。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7741DA0-4C1D-5248-F4F6-55888E08C155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4" name="直接连接符 20">
            <a:extLst>
              <a:ext uri="{FF2B5EF4-FFF2-40B4-BE49-F238E27FC236}">
                <a16:creationId xmlns:a16="http://schemas.microsoft.com/office/drawing/2014/main" id="{7138BEE5-A979-0213-8363-E92542E0A270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E4501FC7-0B05-D19E-42D3-304EBD6C8709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对角圆角矩形 25">
            <a:extLst>
              <a:ext uri="{FF2B5EF4-FFF2-40B4-BE49-F238E27FC236}">
                <a16:creationId xmlns:a16="http://schemas.microsoft.com/office/drawing/2014/main" id="{4679A52C-1DBB-E364-1EE4-EE4F182F8E29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F8393ED-8FFF-6C76-0229-FAFE7E508C97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E3D1B72D-4D70-713C-73C6-8DCF835BF6E8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9DAF1AB7-F7EF-0DF3-1920-1B3D4EE8D004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E8F09C22-C8C3-5F21-1ECB-6AD9F4B1DDFB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C814594-8417-A078-1522-E5EEB6B9EB18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对角圆角矩形 35">
            <a:extLst>
              <a:ext uri="{FF2B5EF4-FFF2-40B4-BE49-F238E27FC236}">
                <a16:creationId xmlns:a16="http://schemas.microsoft.com/office/drawing/2014/main" id="{DDAA408F-B76D-3868-3165-932CE10B55AC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BC0FA904-356A-3B45-6813-C8CEC6143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82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7968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单个工程师自测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手工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自动触发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dev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工作流执行</a:t>
            </a:r>
          </a:p>
          <a:p>
            <a:pPr algn="l">
              <a:lnSpc>
                <a:spcPct val="130000"/>
              </a:lnSpc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步骤包含：dev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环境构建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部署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冒烟测试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 -&gt;IM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通知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F85CB6-55F3-50E4-0F39-9CEEAB84A5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005" y="1723285"/>
            <a:ext cx="6790998" cy="36799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6EB8E2-30F3-E8A1-8917-5FAAAF38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000" y="3152543"/>
            <a:ext cx="3870325" cy="335620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A27E7617-EA08-7B76-240F-B6680FE784E2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FC170739-84A6-F96C-44F4-D45CCF943FAE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154D0D-D592-D660-A336-F08D8C16A81F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1393F5EB-CF46-8C1D-1133-4D51B68F1C77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9EAD5AB-7C23-D575-C3EB-AD78D675A581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79379574-2A5D-F2E9-D981-4BF8C3971DF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F78EBF8-D220-71B2-DBDB-E0E8E9F27658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9D1CC574-DAED-7365-CB5D-93DD874C4ED5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2600B40-DE63-FB5B-806C-F365CE88804A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对角圆角矩形 37">
            <a:extLst>
              <a:ext uri="{FF2B5EF4-FFF2-40B4-BE49-F238E27FC236}">
                <a16:creationId xmlns:a16="http://schemas.microsoft.com/office/drawing/2014/main" id="{FEDFEDB2-4E4B-65FB-7E5A-01C3389E1CBD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3D7F5753-17B7-8D48-7856-AE65D22EA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197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9215" y="1621784"/>
            <a:ext cx="9007110" cy="488696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对角圆角矩形 37">
            <a:extLst>
              <a:ext uri="{FF2B5EF4-FFF2-40B4-BE49-F238E27FC236}">
                <a16:creationId xmlns:a16="http://schemas.microsoft.com/office/drawing/2014/main" id="{2D990816-4D24-A6EF-8ABA-56F460EFA44E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5A25C2-E878-313D-B5D1-A6F7ACC2BC15}"/>
              </a:ext>
            </a:extLst>
          </p:cNvPr>
          <p:cNvSpPr txBox="1"/>
          <p:nvPr/>
        </p:nvSpPr>
        <p:spPr>
          <a:xfrm>
            <a:off x="421005" y="785495"/>
            <a:ext cx="7739380" cy="69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多人做集成联调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更新不同服务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启动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dev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工作流，选择多个服务和对应的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MR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执行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9F3FE4FF-F1DD-2675-6E72-98BF90850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0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695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多人做集成联调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" panose="020B0500000000000000" charset="-122"/>
                <a:sym typeface="+mn-ea"/>
              </a:rPr>
              <a:t>更新同一个服务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启动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工作流，选择多个服务以及其对应的多个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MR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执行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9215" y="1621784"/>
            <a:ext cx="9007110" cy="488696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E642C989-F662-BAC2-84AF-7B0E5D78725C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AA30BD04-B1CF-3DF8-0726-F59751B1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14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1203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更新业务配置（以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Nacos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为例）</a:t>
            </a:r>
            <a:endPara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执行对应环境的工作流，选择配置并按需修改，更新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Nacos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配置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7865" y="1698171"/>
            <a:ext cx="8888460" cy="4810579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05919AD6-81CA-B5C4-8663-E1F2080B2E0A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2F376583-C942-0255-5CAE-637FED5C0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440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更新项目管理任务状态</a:t>
            </a: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执行对应环境的工作流，选择对应任务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92629" y="1760283"/>
            <a:ext cx="8773696" cy="4748467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28DB220C-44A1-2181-14F7-74F72BED127A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6EE4C4D-BE0B-A8D3-1483-05BE97E63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49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更新数据库</a:t>
            </a:r>
            <a:endParaRPr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执行对应环境的工作流，输入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SQL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语句执行数据更新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3254" y="1760283"/>
            <a:ext cx="8793071" cy="4776777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2D6BCEE6-6305-E89E-5DB2-14DD55392F1D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DF846A7C-5D5D-D826-69D6-A5BF8BAA1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718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服务的调试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查看环境和服务状态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0002" y="1698171"/>
            <a:ext cx="8866324" cy="4810579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F3897ECC-0C25-01A8-ECF0-060C16B0788A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A64DD9ED-84B3-2ACD-6D0B-29A11F224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92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服务的调试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查看服务实时日志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F85CB6-55F3-50E4-0F39-9CEEAB84A5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005" y="1559560"/>
            <a:ext cx="5425089" cy="294347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6EB8E2-30F3-E8A1-8917-5FAAAF38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5681" y="3840480"/>
            <a:ext cx="4150643" cy="2668270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A27E7617-EA08-7B76-240F-B6680FE784E2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FC170739-84A6-F96C-44F4-D45CCF943FAE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154D0D-D592-D660-A336-F08D8C16A81F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1393F5EB-CF46-8C1D-1133-4D51B68F1C77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9EAD5AB-7C23-D575-C3EB-AD78D675A581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79379574-2A5D-F2E9-D981-4BF8C3971DF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F78EBF8-D220-71B2-DBDB-E0E8E9F27658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9D1CC574-DAED-7365-CB5D-93DD874C4ED5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2600B40-DE63-FB5B-806C-F365CE88804A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对角圆角矩形 18">
            <a:extLst>
              <a:ext uri="{FF2B5EF4-FFF2-40B4-BE49-F238E27FC236}">
                <a16:creationId xmlns:a16="http://schemas.microsoft.com/office/drawing/2014/main" id="{96AD16FA-35FE-841A-E682-3F756D285BD2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B0F02565-4CF7-563A-107C-BD7095C5B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7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一张飞书多维表格，省去数十万各类系统采购、定制开发费用"/>
          <p:cNvSpPr txBox="1"/>
          <p:nvPr/>
        </p:nvSpPr>
        <p:spPr>
          <a:xfrm>
            <a:off x="948055" y="2554605"/>
            <a:ext cx="4889500" cy="2294890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210000"/>
              </a:lnSpc>
              <a:buClrTx/>
              <a:buSzTx/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产业数字化核心资产是软件和数据：传统软件/配置/数据迭代方式已经无法适应，软件工程化时代已然到来。Zadig 软件工程平台是国内落地程度最深、使用范围最广（近千家企业）的云原生 DevOps 平台。</a:t>
            </a:r>
          </a:p>
        </p:txBody>
      </p:sp>
      <p:sp>
        <p:nvSpPr>
          <p:cNvPr id="2" name="Rectangle 9"/>
          <p:cNvSpPr/>
          <p:nvPr/>
        </p:nvSpPr>
        <p:spPr>
          <a:xfrm>
            <a:off x="443865" y="359410"/>
            <a:ext cx="4182745" cy="897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领先企业抢先实践 Zadig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69290" y="2347595"/>
            <a:ext cx="0" cy="2517140"/>
          </a:xfrm>
          <a:prstGeom prst="line">
            <a:avLst/>
          </a:prstGeom>
          <a:ln w="28575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6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16320" y="1005840"/>
            <a:ext cx="5394325" cy="4960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服务的调试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进入容器调试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F85CB6-55F3-50E4-0F39-9CEEAB84A5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005" y="1559560"/>
            <a:ext cx="5535534" cy="29959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6EB8E2-30F3-E8A1-8917-5FAAAF38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56539" y="4335881"/>
            <a:ext cx="4009786" cy="2172870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A27E7617-EA08-7B76-240F-B6680FE784E2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FC170739-84A6-F96C-44F4-D45CCF943FAE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02154D0D-D592-D660-A336-F08D8C16A81F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1393F5EB-CF46-8C1D-1133-4D51B68F1C77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9EAD5AB-7C23-D575-C3EB-AD78D675A581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79379574-2A5D-F2E9-D981-4BF8C3971DF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F78EBF8-D220-71B2-DBDB-E0E8E9F27658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9D1CC574-DAED-7365-CB5D-93DD874C4ED5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2600B40-DE63-FB5B-806C-F365CE88804A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对角圆角矩形 18">
            <a:extLst>
              <a:ext uri="{FF2B5EF4-FFF2-40B4-BE49-F238E27FC236}">
                <a16:creationId xmlns:a16="http://schemas.microsoft.com/office/drawing/2014/main" id="{274F56C3-3655-4410-0961-2AF866B4CF85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EA1156D0-6B1B-9ABD-F547-D4926C858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411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服务的调试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临时替换镜像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0003" y="1698171"/>
            <a:ext cx="8866322" cy="4810579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5CB97D42-7DE1-BCB9-6549-5E24A4D10F8B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0F625C0-DD26-7558-BDC0-2CBE15CA6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71205" y="109982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服务的调试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调整副本数量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重启实例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0002" y="1698171"/>
            <a:ext cx="8866324" cy="4810579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10470" y="529018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90" y="4244050"/>
            <a:ext cx="1638299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09200" y="439293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89" y="516509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09200" y="122491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9BDEF5B0-46F3-3572-A61D-DCE67D4FFECF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97CB9C41-1133-FA02-A37B-92F5996A1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46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366369" y="919797"/>
            <a:ext cx="7739380" cy="24880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测试集管理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GitLab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仓库管理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indent="0">
              <a:lnSpc>
                <a:spcPct val="150000"/>
              </a:lnSpc>
              <a:buNone/>
            </a:pP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支持冒烟测试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接口测试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en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UI 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测试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场景测试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性能测试等</a:t>
            </a:r>
          </a:p>
          <a:p>
            <a:pPr>
              <a:lnSpc>
                <a:spcPct val="150000"/>
              </a:lnSpc>
            </a:pP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1. 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本地编写测试脚本并针对 </a:t>
            </a:r>
            <a:r>
              <a:rPr lang="en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sit  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环境本地自测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2. 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没问题后提交到 </a:t>
            </a:r>
            <a:r>
              <a:rPr lang="en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GitLab 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仓库</a:t>
            </a:r>
          </a:p>
        </p:txBody>
      </p:sp>
      <p:sp>
        <p:nvSpPr>
          <p:cNvPr id="13" name="对角圆角矩形 12">
            <a:extLst>
              <a:ext uri="{FF2B5EF4-FFF2-40B4-BE49-F238E27FC236}">
                <a16:creationId xmlns:a16="http://schemas.microsoft.com/office/drawing/2014/main" id="{EEBC7907-9A73-8424-1448-DAE91C561D9C}"/>
              </a:ext>
            </a:extLst>
          </p:cNvPr>
          <p:cNvSpPr/>
          <p:nvPr/>
        </p:nvSpPr>
        <p:spPr>
          <a:xfrm>
            <a:off x="8390255" y="1337626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44D19F7-04EA-8BCA-0427-4AC758A72DB9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6" name="直接连接符 20">
            <a:extLst>
              <a:ext uri="{FF2B5EF4-FFF2-40B4-BE49-F238E27FC236}">
                <a16:creationId xmlns:a16="http://schemas.microsoft.com/office/drawing/2014/main" id="{96517466-FCF2-E1D1-866F-C926DE57EBA2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83C3BA6C-858C-78D2-3352-30297EF16554}"/>
              </a:ext>
            </a:extLst>
          </p:cNvPr>
          <p:cNvSpPr/>
          <p:nvPr/>
        </p:nvSpPr>
        <p:spPr>
          <a:xfrm>
            <a:off x="10123803" y="5631498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对角圆角矩形 19">
            <a:extLst>
              <a:ext uri="{FF2B5EF4-FFF2-40B4-BE49-F238E27FC236}">
                <a16:creationId xmlns:a16="http://schemas.microsoft.com/office/drawing/2014/main" id="{AFED61B1-F420-A512-9D79-450EBD479262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0DE1563-99AF-C75C-DD17-22FFC1AFC862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对角圆角矩形 21">
            <a:extLst>
              <a:ext uri="{FF2B5EF4-FFF2-40B4-BE49-F238E27FC236}">
                <a16:creationId xmlns:a16="http://schemas.microsoft.com/office/drawing/2014/main" id="{45E000EE-9C3F-22EF-05FA-EDBED84C08EF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CA3DD58-B1C3-D804-789E-3B5A518D4BFE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对角圆角矩形 23">
            <a:extLst>
              <a:ext uri="{FF2B5EF4-FFF2-40B4-BE49-F238E27FC236}">
                <a16:creationId xmlns:a16="http://schemas.microsoft.com/office/drawing/2014/main" id="{63C788E0-E56D-8B0B-819E-9E022FA3EE28}"/>
              </a:ext>
            </a:extLst>
          </p:cNvPr>
          <p:cNvSpPr/>
          <p:nvPr/>
        </p:nvSpPr>
        <p:spPr>
          <a:xfrm>
            <a:off x="10422855" y="5506085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140F019D-703A-7645-065E-789862E54A24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对角圆角矩形 31">
            <a:extLst>
              <a:ext uri="{FF2B5EF4-FFF2-40B4-BE49-F238E27FC236}">
                <a16:creationId xmlns:a16="http://schemas.microsoft.com/office/drawing/2014/main" id="{85F5BEFD-754A-9EC6-96AE-7FBE25A2DFF0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CFD00316-4C0D-1A82-CDB2-5D35CD65E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75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90255" y="1337626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自动化 </a:t>
            </a:r>
            <a:r>
              <a:rPr lang="en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CD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过程：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合并代码后自动触发更新集成环境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包括步骤： </a:t>
            </a:r>
            <a:r>
              <a:rPr lang="e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auto-sit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环境构建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部署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场景测试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安全扫描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e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IM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通知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5631498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5506085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5B2F22-086F-4C36-D8E6-F126BDB87B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7502" y="1882428"/>
            <a:ext cx="8751844" cy="4748467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447168C7-1E25-3F0A-3447-B84B87D06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5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90255" y="1337626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7599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sit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发布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执行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sit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工作流更新环境进行集成验证</a:t>
            </a: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包括步骤：构建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-&gt;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部署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sit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环境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-&gt;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接口测试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-&gt; IM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通知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79417" y="1936590"/>
            <a:ext cx="8405957" cy="4572159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5631498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5506085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FDF97054-8CDF-CDB5-E6EA-8924423BF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39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90255" y="1337626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4590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自动化测试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测试结果分析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67283" y="1935678"/>
            <a:ext cx="8418092" cy="4573072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5631498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5506085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3301CBE1-D200-6649-9668-FA420BD59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243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90255" y="1337626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US" altLang="zh-CN" b="1" dirty="0" err="1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uat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发布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——执行 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uat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工作流做预发布验证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步骤包含：质量门禁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构建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nacos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变更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部署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uat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环境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回归测试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IM通知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6799" y="1935678"/>
            <a:ext cx="8428576" cy="4573072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5631498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5506085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0C5A00B0-7565-741C-B4D6-5759BD5B8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510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82635" y="1891333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生产环境发布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  <a:sym typeface="+mn-ea"/>
              </a:rPr>
              <a:t>——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滚动发布，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执行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prod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工作流更新生产环境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步骤包含：发布审批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nacos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变更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部署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7599" y="2390578"/>
            <a:ext cx="7590155" cy="4118172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8E0A3487-2C70-4916-BC14-A8F6F8EF0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530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82635" y="1891333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生产环境发布——蓝绿发布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，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执行工作流更新生产环境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步骤包含：部署蓝环境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切换生产版本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9623" y="2390578"/>
            <a:ext cx="7586106" cy="4118172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D2BB88F6-7256-3E28-99FD-E0AE5DD46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10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2220218" y="351155"/>
            <a:ext cx="7783002" cy="745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Zadig 研发数字化转型方案正成为产业数字化战略的核心环节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1" y="1451610"/>
            <a:ext cx="10585776" cy="4946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82635" y="1891333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生产环境发布——金丝雀发布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执行工作流更新生产环境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步骤包含：部署金丝雀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随机测试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新版本全量发布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9623" y="2390578"/>
            <a:ext cx="7586106" cy="4118171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384A046-8BA3-C3B3-F91E-F254B0C72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286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82635" y="1891333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生产环境发布——分批次灰度发布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执行工作流更新生产环境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步骤包含：灰度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20% -&gt; 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灰度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60%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新版本全量发布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9624" y="2390578"/>
            <a:ext cx="7586104" cy="4118171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3FB465FF-C18A-4FCA-20F0-FA66C6346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157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82635" y="1891333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21005" y="785495"/>
            <a:ext cx="7739380" cy="833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生产环境发布——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Istio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发布，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执行工作流更新生产环境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步骤包含：部署新版本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20%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流量导入新版本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审批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-&gt; 100%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流量导入新版本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EA488FA-5880-41F1-F928-30B833F7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9624" y="2390578"/>
            <a:ext cx="7586104" cy="4118170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10470" y="6174740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4160" y="6049010"/>
            <a:ext cx="1638300" cy="459740"/>
          </a:xfrm>
          <a:prstGeom prst="round2Diag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7AF7243A-6E73-AE52-A803-16AE2AEAD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对角圆角矩形 17"/>
          <p:cNvSpPr/>
          <p:nvPr/>
        </p:nvSpPr>
        <p:spPr>
          <a:xfrm>
            <a:off x="8390255" y="2424110"/>
            <a:ext cx="1595120" cy="459740"/>
          </a:xfrm>
          <a:prstGeom prst="round2DiagRect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发布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FF156CE-C520-FAFF-03A0-315BB6B0B11A}"/>
              </a:ext>
            </a:extLst>
          </p:cNvPr>
          <p:cNvSpPr/>
          <p:nvPr/>
        </p:nvSpPr>
        <p:spPr>
          <a:xfrm>
            <a:off x="10123803" y="2549523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接连接符 20">
            <a:extLst>
              <a:ext uri="{FF2B5EF4-FFF2-40B4-BE49-F238E27FC236}">
                <a16:creationId xmlns:a16="http://schemas.microsoft.com/office/drawing/2014/main" id="{E3D15E39-F60F-FF90-19BA-491684EF6EB5}"/>
              </a:ext>
            </a:extLst>
          </p:cNvPr>
          <p:cNvCxnSpPr/>
          <p:nvPr/>
        </p:nvCxnSpPr>
        <p:spPr>
          <a:xfrm>
            <a:off x="10215245" y="585470"/>
            <a:ext cx="0" cy="6272530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5F22D323-0F78-967A-8BDA-F226DA0BA632}"/>
              </a:ext>
            </a:extLst>
          </p:cNvPr>
          <p:cNvSpPr/>
          <p:nvPr/>
        </p:nvSpPr>
        <p:spPr>
          <a:xfrm>
            <a:off x="10123803" y="2006281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对角圆角矩形 27">
            <a:extLst>
              <a:ext uri="{FF2B5EF4-FFF2-40B4-BE49-F238E27FC236}">
                <a16:creationId xmlns:a16="http://schemas.microsoft.com/office/drawing/2014/main" id="{0DE82ED3-FCBF-5364-07A9-224F1B8B7B65}"/>
              </a:ext>
            </a:extLst>
          </p:cNvPr>
          <p:cNvSpPr/>
          <p:nvPr/>
        </p:nvSpPr>
        <p:spPr>
          <a:xfrm>
            <a:off x="10422855" y="1880868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变更发布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D5D9F63-7F2D-668E-2C0A-6F24F4ECE92B}"/>
              </a:ext>
            </a:extLst>
          </p:cNvPr>
          <p:cNvSpPr/>
          <p:nvPr/>
        </p:nvSpPr>
        <p:spPr>
          <a:xfrm>
            <a:off x="10110470" y="376555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对角圆角矩形 29">
            <a:extLst>
              <a:ext uri="{FF2B5EF4-FFF2-40B4-BE49-F238E27FC236}">
                <a16:creationId xmlns:a16="http://schemas.microsoft.com/office/drawing/2014/main" id="{A5CD1EC1-E1F4-12C5-79B3-063C5BC9F73C}"/>
              </a:ext>
            </a:extLst>
          </p:cNvPr>
          <p:cNvSpPr/>
          <p:nvPr/>
        </p:nvSpPr>
        <p:spPr>
          <a:xfrm>
            <a:off x="10422856" y="792797"/>
            <a:ext cx="1638299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需求开发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0609AB2-D72F-3C44-4658-D38C3293BE56}"/>
              </a:ext>
            </a:extLst>
          </p:cNvPr>
          <p:cNvSpPr/>
          <p:nvPr/>
        </p:nvSpPr>
        <p:spPr>
          <a:xfrm>
            <a:off x="10123804" y="1463039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对角圆角矩形 34">
            <a:extLst>
              <a:ext uri="{FF2B5EF4-FFF2-40B4-BE49-F238E27FC236}">
                <a16:creationId xmlns:a16="http://schemas.microsoft.com/office/drawing/2014/main" id="{6177696A-B69E-6798-246E-5521AABC2DEF}"/>
              </a:ext>
            </a:extLst>
          </p:cNvPr>
          <p:cNvSpPr/>
          <p:nvPr/>
        </p:nvSpPr>
        <p:spPr>
          <a:xfrm>
            <a:off x="10422855" y="1337626"/>
            <a:ext cx="1638300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测试验证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2FC2862-EFB3-1229-0441-A08EB4F4F0B9}"/>
              </a:ext>
            </a:extLst>
          </p:cNvPr>
          <p:cNvSpPr/>
          <p:nvPr/>
        </p:nvSpPr>
        <p:spPr>
          <a:xfrm>
            <a:off x="10123804" y="919797"/>
            <a:ext cx="208915" cy="208915"/>
          </a:xfrm>
          <a:prstGeom prst="ellipse">
            <a:avLst/>
          </a:prstGeom>
          <a:solidFill>
            <a:srgbClr val="FF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对角圆角矩形 15">
            <a:extLst>
              <a:ext uri="{FF2B5EF4-FFF2-40B4-BE49-F238E27FC236}">
                <a16:creationId xmlns:a16="http://schemas.microsoft.com/office/drawing/2014/main" id="{EFD64040-968D-40F0-F880-F6599630C1D8}"/>
              </a:ext>
            </a:extLst>
          </p:cNvPr>
          <p:cNvSpPr/>
          <p:nvPr/>
        </p:nvSpPr>
        <p:spPr>
          <a:xfrm>
            <a:off x="10422888" y="251142"/>
            <a:ext cx="1638267" cy="459740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产品规划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8CC79A7-60B3-A32E-1040-97FD3095FA9D}"/>
              </a:ext>
            </a:extLst>
          </p:cNvPr>
          <p:cNvSpPr txBox="1"/>
          <p:nvPr/>
        </p:nvSpPr>
        <p:spPr>
          <a:xfrm>
            <a:off x="421005" y="785495"/>
            <a:ext cx="7739380" cy="833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uat</a:t>
            </a:r>
            <a:r>
              <a:rPr lang="en" altLang="zh-CN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  <a:r>
              <a:rPr lang="en-US" altLang="zh-CN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版本管理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生成版本信息，包括：服务镜像，服务配置，服务启动顺序等等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0AB15AF4-D8CD-9297-1858-C9AFDCC3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9" y="2883850"/>
            <a:ext cx="8367706" cy="39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86217706-FDF2-B9CF-3909-C55B1EFCC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72B05DC1-2312-F663-4DE1-9151E1689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05" y="222566"/>
            <a:ext cx="1947600" cy="460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146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/>
          <p:nvPr/>
        </p:nvSpPr>
        <p:spPr>
          <a:xfrm>
            <a:off x="3176629" y="216651"/>
            <a:ext cx="5838740" cy="758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业务负责人</a:t>
            </a:r>
            <a:r>
              <a:rPr lang="en-US" altLang="zh-CN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/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产品经理 —— 项目整体运行状况</a:t>
            </a:r>
            <a:endParaRPr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55886" y="975476"/>
            <a:ext cx="10480227" cy="5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/>
          <p:nvPr/>
        </p:nvSpPr>
        <p:spPr>
          <a:xfrm>
            <a:off x="2534918" y="168910"/>
            <a:ext cx="7214723" cy="758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项目</a:t>
            </a:r>
            <a:r>
              <a:rPr lang="zh-CN" sz="2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负责人——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分析项目各个环境的变化过程及效能短板</a:t>
            </a:r>
            <a:endParaRPr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4" y="1029694"/>
            <a:ext cx="10177371" cy="548968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sanotouri_a_group_of_pwople_working_together_in_a_computer_com_f7903c10-e457-44b3-9710-610aa4b90d3d"/>
          <p:cNvPicPr>
            <a:picLocks noChangeAspect="1"/>
          </p:cNvPicPr>
          <p:nvPr/>
        </p:nvPicPr>
        <p:blipFill>
          <a:blip r:embed="rId3"/>
          <a:srcRect b="7917"/>
          <a:stretch>
            <a:fillRect/>
          </a:stretch>
        </p:blipFill>
        <p:spPr>
          <a:xfrm>
            <a:off x="5132705" y="177800"/>
            <a:ext cx="6858000" cy="6315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530" y="2620645"/>
            <a:ext cx="4642485" cy="211201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3</a:t>
            </a:r>
            <a:r>
              <a:rPr lang="zh-CN" altLang="en-US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、</a:t>
            </a:r>
            <a:br>
              <a:rPr lang="zh-CN" altLang="en-US" sz="4000" b="1" dirty="0">
                <a:solidFill>
                  <a:srgbClr val="E203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</a:b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更多产品特性</a:t>
            </a:r>
            <a:endParaRPr lang="zh-CN" altLang="en-US" sz="4000" b="1" dirty="0" err="1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sp>
        <p:nvSpPr>
          <p:cNvPr id="3" name="半闭框 2"/>
          <p:cNvSpPr/>
          <p:nvPr/>
        </p:nvSpPr>
        <p:spPr>
          <a:xfrm>
            <a:off x="512445" y="313055"/>
            <a:ext cx="497840" cy="326390"/>
          </a:xfrm>
          <a:prstGeom prst="halfFrame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 flipH="1">
            <a:off x="5132705" y="1946910"/>
            <a:ext cx="1123315" cy="426085"/>
          </a:xfrm>
          <a:prstGeom prst="wedgeRectCallout">
            <a:avLst/>
          </a:prstGeom>
          <a:solidFill>
            <a:srgbClr val="FD296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十字星 4"/>
          <p:cNvSpPr/>
          <p:nvPr/>
        </p:nvSpPr>
        <p:spPr>
          <a:xfrm>
            <a:off x="11191875" y="2836545"/>
            <a:ext cx="243205" cy="428625"/>
          </a:xfrm>
          <a:prstGeom prst="star4">
            <a:avLst/>
          </a:prstGeom>
          <a:solidFill>
            <a:srgbClr val="FD29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十字星 5"/>
          <p:cNvSpPr/>
          <p:nvPr/>
        </p:nvSpPr>
        <p:spPr>
          <a:xfrm>
            <a:off x="1898650" y="2621280"/>
            <a:ext cx="243205" cy="462915"/>
          </a:xfrm>
          <a:prstGeom prst="star4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7BB18714-A40B-A09D-190A-E98B078E5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3878" y="6260376"/>
            <a:ext cx="1947600" cy="46002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350748" y="200660"/>
            <a:ext cx="11113770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2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Zadig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 产品特性：开源 Zadig 的一切</a:t>
            </a: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云原生 CI/CD、产研高效工程化协作、快速应对业务迭代</a:t>
            </a:r>
          </a:p>
        </p:txBody>
      </p:sp>
      <p:pic>
        <p:nvPicPr>
          <p:cNvPr id="9" name="图片 8" descr="图形用户界面&#10;&#10;描述已自动生成">
            <a:extLst>
              <a:ext uri="{FF2B5EF4-FFF2-40B4-BE49-F238E27FC236}">
                <a16:creationId xmlns:a16="http://schemas.microsoft.com/office/drawing/2014/main" id="{AB21C47E-D93C-D470-DFFB-D93AA7B44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83" y="938151"/>
            <a:ext cx="10157633" cy="57191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85" y="929640"/>
            <a:ext cx="10539095" cy="5928360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354647" y="1151255"/>
            <a:ext cx="11113770" cy="90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350748" y="200660"/>
            <a:ext cx="11113770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2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Zadig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 产品特性：发布中心</a:t>
            </a:r>
            <a:endParaRPr lang="zh-CN" altLang="en-US"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编排组织、流程、内外部系统，管理代码、配置、数据变更流程，支持灰度组合策略</a:t>
            </a:r>
            <a:endParaRPr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1.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42" y="1129037"/>
            <a:ext cx="9636581" cy="5421077"/>
          </a:xfrm>
          <a:prstGeom prst="rect">
            <a:avLst/>
          </a:prstGeom>
        </p:spPr>
      </p:pic>
      <p:sp>
        <p:nvSpPr>
          <p:cNvPr id="3" name="Rectangle 9"/>
          <p:cNvSpPr/>
          <p:nvPr/>
        </p:nvSpPr>
        <p:spPr>
          <a:xfrm>
            <a:off x="350748" y="200660"/>
            <a:ext cx="11113770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2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Zadig</a:t>
            </a:r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 产品特性：客户交付</a:t>
            </a:r>
            <a:endParaRPr lang="zh-CN" altLang="en-US"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面向大客户全天候响应、全地域升级部署，提供自运维和专用服务通道，实现稳定高效交付和服务保障</a:t>
            </a:r>
            <a:endParaRPr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297170"/>
            <a:ext cx="12192000" cy="1560830"/>
          </a:xfrm>
          <a:prstGeom prst="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434975" y="121919"/>
            <a:ext cx="11066780" cy="82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Zadig 设计思路：</a:t>
            </a:r>
            <a:r>
              <a:rPr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通过「</a:t>
            </a:r>
            <a:r>
              <a:rPr lang="zh-CN" altLang="en-US" sz="2200" b="1" dirty="0">
                <a:solidFill>
                  <a:srgbClr val="FF005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平台工程</a:t>
            </a:r>
            <a:r>
              <a:rPr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」解决流程挑战，通过「</a:t>
            </a:r>
            <a:r>
              <a:rPr lang="zh-CN" altLang="en-US" sz="2200" b="1" dirty="0">
                <a:solidFill>
                  <a:srgbClr val="FF005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技术升级</a:t>
            </a:r>
            <a:r>
              <a:rPr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」提升组织效能</a:t>
            </a:r>
          </a:p>
        </p:txBody>
      </p:sp>
      <p:sp>
        <p:nvSpPr>
          <p:cNvPr id="8" name="椭圆 7"/>
          <p:cNvSpPr/>
          <p:nvPr/>
        </p:nvSpPr>
        <p:spPr>
          <a:xfrm>
            <a:off x="295275" y="4838700"/>
            <a:ext cx="828040" cy="828040"/>
          </a:xfrm>
          <a:prstGeom prst="ellipse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</a:t>
            </a:r>
          </a:p>
        </p:txBody>
      </p:sp>
      <p:sp>
        <p:nvSpPr>
          <p:cNvPr id="9" name="椭圆 8"/>
          <p:cNvSpPr/>
          <p:nvPr/>
        </p:nvSpPr>
        <p:spPr>
          <a:xfrm>
            <a:off x="9110980" y="4869815"/>
            <a:ext cx="828040" cy="828040"/>
          </a:xfrm>
          <a:prstGeom prst="ellipse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04</a:t>
            </a:r>
          </a:p>
        </p:txBody>
      </p:sp>
      <p:sp>
        <p:nvSpPr>
          <p:cNvPr id="10" name="椭圆 9"/>
          <p:cNvSpPr/>
          <p:nvPr/>
        </p:nvSpPr>
        <p:spPr>
          <a:xfrm>
            <a:off x="3053080" y="4838700"/>
            <a:ext cx="828040" cy="828040"/>
          </a:xfrm>
          <a:prstGeom prst="ellipse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02</a:t>
            </a:r>
          </a:p>
        </p:txBody>
      </p:sp>
      <p:sp>
        <p:nvSpPr>
          <p:cNvPr id="11" name="椭圆 10"/>
          <p:cNvSpPr/>
          <p:nvPr/>
        </p:nvSpPr>
        <p:spPr>
          <a:xfrm>
            <a:off x="6082030" y="4853940"/>
            <a:ext cx="828040" cy="828040"/>
          </a:xfrm>
          <a:prstGeom prst="ellipse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03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4975" y="5385435"/>
            <a:ext cx="24949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工程化协同：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“人、技术、流程、工具” 四维协同基线，沉淀全流程数据，从感知到赋能，服务于工程师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357880" y="5386070"/>
            <a:ext cx="26466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释放云基建能力：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链接任何云及自建资源（容器、主机、车机、端等），释放云原生价值和企业创新力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02730" y="5385435"/>
            <a:ext cx="22948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生态开放：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广泛开放系统模块和 OpenAPI  ，链接一切流程、服务、工具和上下游伙伴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495790" y="5385435"/>
            <a:ext cx="24949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安全简单自主可控：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私有化部署，现有服务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0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迁移成本、体验丝滑接入容易、学习使用门槛极低</a:t>
            </a:r>
          </a:p>
        </p:txBody>
      </p:sp>
      <p:pic>
        <p:nvPicPr>
          <p:cNvPr id="1026" name="Picture 2" descr="Zadig 价值链图">
            <a:extLst>
              <a:ext uri="{FF2B5EF4-FFF2-40B4-BE49-F238E27FC236}">
                <a16:creationId xmlns:a16="http://schemas.microsoft.com/office/drawing/2014/main" id="{DCD0BEE5-F6EC-F6EC-FFC3-C0CB7D0A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59" y="1041082"/>
            <a:ext cx="5497195" cy="34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业务架构图">
            <a:extLst>
              <a:ext uri="{FF2B5EF4-FFF2-40B4-BE49-F238E27FC236}">
                <a16:creationId xmlns:a16="http://schemas.microsoft.com/office/drawing/2014/main" id="{EFE99F6E-9BE9-A6AC-8C40-FF236FEA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7" y="1075426"/>
            <a:ext cx="5151438" cy="33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一张飞书多维表格，省去数十万各类系统采购、定制开发费用"/>
          <p:cNvSpPr txBox="1"/>
          <p:nvPr/>
        </p:nvSpPr>
        <p:spPr>
          <a:xfrm>
            <a:off x="828219" y="1611232"/>
            <a:ext cx="6641082" cy="4148369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成立于 2018 年，KodeRover 是国内在云原生 DevOps 领域的领军企业。旗舰产品云原生 DevOps 软件工程平台 Zadig 正在成为数字化软件研发的新标配，帮助企业全面实现产研数字化转型。核心团队由 DevOps 领域云计算工程技术专家和高级工程师为主，核心成员是来自于谷歌，腾讯，七牛云，阿里的技术骨干。公司已经连续完成来自顶级资本的多轮融资。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en-US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自 Zadig 2021 年开源以来，公司连续两年被评为“开源中国”的“年度优秀开源技术团队”，2022 年度 36氪「新经济之王」基础软件赛道的“年度企业”，2022 年度 GADI 汽车新智造创新行业峰会的“最佳数字化服务商企业”。经过几年的快速发展，Zadig 正在成为产业数字化时代软件交付领域的规则制定者，开启软件交付 3.0 时代，帮助企业打造全球领先的软件工程。</a:t>
            </a:r>
          </a:p>
        </p:txBody>
      </p:sp>
      <p:sp>
        <p:nvSpPr>
          <p:cNvPr id="11" name="Rectangle 9"/>
          <p:cNvSpPr/>
          <p:nvPr/>
        </p:nvSpPr>
        <p:spPr>
          <a:xfrm>
            <a:off x="564058" y="330517"/>
            <a:ext cx="1797685" cy="897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公司介绍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699770" y="1525905"/>
            <a:ext cx="0" cy="4552950"/>
          </a:xfrm>
          <a:prstGeom prst="line">
            <a:avLst/>
          </a:prstGeom>
          <a:ln w="28575" cmpd="sng">
            <a:solidFill>
              <a:srgbClr val="FD296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Asanotouri_a_computer_showing_information_transparent_backgroun_47453f99-c71f-41fc-8ec0-e24c9ef44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60" y="1391285"/>
            <a:ext cx="3907155" cy="390715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一张飞书多维表格，省去数十万各类系统采购、定制开发费用"/>
          <p:cNvSpPr txBox="1"/>
          <p:nvPr/>
        </p:nvSpPr>
        <p:spPr>
          <a:xfrm>
            <a:off x="869315" y="1462844"/>
            <a:ext cx="6735445" cy="4570777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李倩 (Landy)：</a:t>
            </a:r>
            <a:endParaRPr lang="zh-CN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KodeRover 创始人兼 CEO，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Zadig 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开源作者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/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总架构师，前七牛云工程总监，阿里云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MVP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，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QCon/MSUP/TGO/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极客时间效能特邀讲师。为数百研发团队，数千名工程师提供效能实战培训，包括腾讯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PCG/TEG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、字节跳动、小红书等。专注在云原生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CI/CD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DevOps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、平台工程架构等大规模软件研发的基础工程领域的研究和应用。主导研发的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Zadig 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开源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DevOps 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软件工程平台已被 </a:t>
            </a:r>
            <a:r>
              <a:rPr lang="en-US" altLang="zh-CN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2000</a:t>
            </a: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多家企业广泛使用，包括字节跳动飞书、极氪、小鹏、路特斯等数百家各行业领军企业。</a:t>
            </a:r>
            <a:endParaRPr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en-US" altLang="zh-CN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en-US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郭健 (Grant)：</a:t>
            </a:r>
            <a:endParaRPr lang="zh-CN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KodeRover 创始人兼 COO， 硅谷 21 年经验，谷歌早期工程师，硅谷连续创业者，斯坦福大学运筹工程学系全额奖学金毕业。</a:t>
            </a:r>
            <a:endParaRPr lang="zh-CN" altLang="en-US" sz="14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605155" y="316230"/>
            <a:ext cx="1797685" cy="897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创始团队</a:t>
            </a:r>
            <a:endParaRPr lang="zh-CN" altLang="en-US" sz="2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99770" y="1525905"/>
            <a:ext cx="0" cy="4552950"/>
          </a:xfrm>
          <a:prstGeom prst="line">
            <a:avLst/>
          </a:prstGeom>
          <a:ln w="28575" cmpd="sng">
            <a:solidFill>
              <a:srgbClr val="FD296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3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0" y="1798320"/>
            <a:ext cx="356616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sanotouri_a_group_of_pwople_working_together_in_a_computer_com_f7903c10-e457-44b3-9710-610aa4b90d3d"/>
          <p:cNvPicPr>
            <a:picLocks noChangeAspect="1"/>
          </p:cNvPicPr>
          <p:nvPr/>
        </p:nvPicPr>
        <p:blipFill>
          <a:blip r:embed="rId3"/>
          <a:srcRect b="7917"/>
          <a:stretch>
            <a:fillRect/>
          </a:stretch>
        </p:blipFill>
        <p:spPr>
          <a:xfrm>
            <a:off x="5132705" y="177800"/>
            <a:ext cx="6858000" cy="6315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530" y="2621280"/>
            <a:ext cx="4255135" cy="2468245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产研最佳实践</a:t>
            </a:r>
          </a:p>
        </p:txBody>
      </p:sp>
      <p:sp>
        <p:nvSpPr>
          <p:cNvPr id="3" name="半闭框 2"/>
          <p:cNvSpPr/>
          <p:nvPr/>
        </p:nvSpPr>
        <p:spPr>
          <a:xfrm>
            <a:off x="512445" y="313055"/>
            <a:ext cx="497840" cy="326390"/>
          </a:xfrm>
          <a:prstGeom prst="halfFrame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 flipH="1">
            <a:off x="5132705" y="1946910"/>
            <a:ext cx="1123315" cy="426085"/>
          </a:xfrm>
          <a:prstGeom prst="wedgeRectCallout">
            <a:avLst/>
          </a:prstGeom>
          <a:solidFill>
            <a:srgbClr val="FD296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十字星 4"/>
          <p:cNvSpPr/>
          <p:nvPr/>
        </p:nvSpPr>
        <p:spPr>
          <a:xfrm>
            <a:off x="11191875" y="2836545"/>
            <a:ext cx="243205" cy="428625"/>
          </a:xfrm>
          <a:prstGeom prst="star4">
            <a:avLst/>
          </a:prstGeom>
          <a:solidFill>
            <a:srgbClr val="FD29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十字星 5"/>
          <p:cNvSpPr/>
          <p:nvPr/>
        </p:nvSpPr>
        <p:spPr>
          <a:xfrm>
            <a:off x="4175125" y="3321050"/>
            <a:ext cx="243205" cy="462915"/>
          </a:xfrm>
          <a:prstGeom prst="star4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 descr="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80" y="4269105"/>
            <a:ext cx="3627120" cy="1083945"/>
          </a:xfrm>
          <a:prstGeom prst="rect">
            <a:avLst/>
          </a:prstGeom>
        </p:spPr>
      </p:pic>
      <p:pic>
        <p:nvPicPr>
          <p:cNvPr id="7" name="图片 6" descr="QR 代码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5" y="1868805"/>
            <a:ext cx="1584960" cy="1584960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692CDB9-238A-77C4-EFF3-E102A820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3878" y="6260376"/>
            <a:ext cx="1947600" cy="4600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一张飞书多维表格，省去数十万各类系统采购、定制开发费用"/>
          <p:cNvSpPr txBox="1"/>
          <p:nvPr/>
        </p:nvSpPr>
        <p:spPr>
          <a:xfrm>
            <a:off x="278130" y="644525"/>
            <a:ext cx="11619230" cy="466090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现存做法大多以</a:t>
            </a:r>
            <a:r>
              <a:rPr lang="zh-CN" altLang="en-US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「</a:t>
            </a: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单点工具</a:t>
            </a:r>
            <a:r>
              <a:rPr lang="en-US" altLang="zh-CN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+ </a:t>
            </a: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写脚本</a:t>
            </a:r>
            <a:r>
              <a:rPr lang="zh-CN" altLang="en-US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」</a:t>
            </a: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或运管类平台为主</a:t>
            </a:r>
            <a:r>
              <a:rPr lang="zh-CN" altLang="en-US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，</a:t>
            </a: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Zadig</a:t>
            </a:r>
            <a:r>
              <a:rPr lang="en-US" altLang="zh-CN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 </a:t>
            </a:r>
            <a:r>
              <a:rPr lang="en-US" altLang="zh-CN" sz="1600" b="0" spc="0" dirty="0" err="1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则是面向开发者视角，中立，云原生一体化价值链平台</a:t>
            </a:r>
            <a:r>
              <a:rPr lang="en-US" altLang="zh-CN" sz="1600" b="0" spc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</a:rPr>
              <a:t>。</a:t>
            </a:r>
          </a:p>
        </p:txBody>
      </p:sp>
      <p:sp>
        <p:nvSpPr>
          <p:cNvPr id="2" name="Rectangle 9"/>
          <p:cNvSpPr/>
          <p:nvPr/>
        </p:nvSpPr>
        <p:spPr>
          <a:xfrm>
            <a:off x="278130" y="154305"/>
            <a:ext cx="4457700" cy="581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与现存 DevOps 方案对比：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7606841"/>
              </p:ext>
            </p:extLst>
          </p:nvPr>
        </p:nvGraphicFramePr>
        <p:xfrm>
          <a:off x="560705" y="1386205"/>
          <a:ext cx="11054267" cy="5149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7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5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0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现存方案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典型代表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方案特点分析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 err="1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Bold" panose="020B0500000000000000" charset="-122"/>
                        </a:rPr>
                        <a:t>Zadig</a:t>
                      </a:r>
                      <a:r>
                        <a:rPr lang="zh-CN" altLang="en-US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Bold" panose="020B0500000000000000" charset="-122"/>
                        </a:rPr>
                        <a:t> 优势</a:t>
                      </a:r>
                    </a:p>
                  </a:txBody>
                  <a:tcPr anchor="ctr">
                    <a:solidFill>
                      <a:srgbClr val="DFA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传统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Jenkins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方案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GitLab + Jenkins +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脚本化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运行效率低，管理维护成本高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方案局限性大，安全性风险高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无法支持敏捷交付模式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支持</a:t>
                      </a:r>
                      <a:r>
                        <a:rPr lang="zh-CN" altLang="en-US" sz="1200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从需求到发布全流程敏捷交付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。尤其面向多服务并行部署发布，云原生构建环境和运行环境，基础设施对接及企业级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SSO/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权限管理等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运维管理类平台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蓝鲸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Rainbond</a:t>
                      </a:r>
                      <a:endParaRPr lang="en-US" altLang="zh-CN" sz="1200" b="0" kern="1200" dirty="0">
                        <a:solidFill>
                          <a:schemeClr val="dk1"/>
                        </a:solidFill>
                        <a:latin typeface="Noto Sans SC" panose="020B0500000000000000" pitchFamily="34" charset="-128"/>
                        <a:ea typeface="Noto Sans SC" panose="020B0500000000000000" pitchFamily="34" charset="-128"/>
                        <a:cs typeface="Noto Sans SC Regular" panose="020B0500000000000000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KubeSphere</a:t>
                      </a:r>
                      <a:endParaRPr lang="en-US" altLang="zh-CN" sz="1200" b="0" kern="1200" dirty="0">
                        <a:solidFill>
                          <a:schemeClr val="dk1"/>
                        </a:solidFill>
                        <a:latin typeface="Noto Sans SC" panose="020B0500000000000000" pitchFamily="34" charset="-128"/>
                        <a:ea typeface="Noto Sans SC" panose="020B0500000000000000" pitchFamily="34" charset="-128"/>
                        <a:cs typeface="Noto Sans SC Regular" panose="020B0500000000000000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KubeVela</a:t>
                      </a:r>
                      <a:endParaRPr lang="en-US" altLang="zh-CN" sz="1200" b="0" kern="1200" dirty="0">
                        <a:solidFill>
                          <a:schemeClr val="dk1"/>
                        </a:solidFill>
                        <a:latin typeface="Noto Sans SC" panose="020B0500000000000000" pitchFamily="34" charset="-128"/>
                        <a:ea typeface="Noto Sans SC" panose="020B0500000000000000" pitchFamily="34" charset="-128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面向资源管理的运维工具集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面向开发者，需结合</a:t>
                      </a:r>
                      <a:r>
                        <a:rPr lang="en-US" altLang="zh-CN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CI/CD </a:t>
                      </a: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工具额外搭建全流程能力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专门面向开发者的生产力平台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，涵盖需求到开发，测试，运维的云原生一体化技术底座支撑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云厂商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DevOps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平台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华为云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</a:t>
                      </a:r>
                      <a:r>
                        <a:rPr lang="en-US" altLang="zh-CN" sz="1200" b="0" dirty="0" err="1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DevCloud</a:t>
                      </a:r>
                      <a:endParaRPr lang="en-US" altLang="zh-CN" sz="1200" b="0" dirty="0">
                        <a:latin typeface="Noto Sans SC" panose="020B0500000000000000" pitchFamily="34" charset="-128"/>
                        <a:ea typeface="Noto Sans SC" panose="020B0500000000000000" pitchFamily="34" charset="-128"/>
                        <a:cs typeface="Noto Sans SC Regular" panose="020B05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阿里云效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腾讯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</a:t>
                      </a: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CODING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云厂商引流为主，锁定风险高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对多云跨地域支持不够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实施负担较重难以推广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面向</a:t>
                      </a:r>
                      <a:r>
                        <a:rPr lang="zh-CN" altLang="en-US" sz="1200" b="1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多云友好，厂商中立</a:t>
                      </a: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，全球多地跨云跨域安全可靠自动化部署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云原生</a:t>
                      </a:r>
                      <a:r>
                        <a:rPr lang="en-US" altLang="zh-CN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CI/CD </a:t>
                      </a: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工具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 dirty="0" err="1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Tekton</a:t>
                      </a:r>
                      <a:endParaRPr lang="en-US" altLang="zh-CN" sz="1200" b="0" dirty="0">
                        <a:latin typeface="Noto Sans SC" panose="020B0500000000000000" pitchFamily="34" charset="-128"/>
                        <a:ea typeface="Noto Sans SC" panose="020B0500000000000000" pitchFamily="34" charset="-128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Argo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使用门槛高、学习成本高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需要额外建设全流程能力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接入和使用都极其简单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，内置模板库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和最佳实践，基于平台工程打造，可以轻松连接一切工具链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企业自建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DevOps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流程平台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围绕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Jenkins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或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CI/CD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工具搭建流程串接胶水平台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局限性大扩展性差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内部推广难度极高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做完后价值难被证明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通用性、可扩展性、技术先进性强</a:t>
                      </a: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，可以灵活广泛接入各种技术和业务场景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基于代码管理的 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DevOps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方案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 dirty="0" err="1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Gitee</a:t>
                      </a: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平台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GitLab 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  <a:cs typeface="Noto Sans SC Regular" panose="020B0500000000000000" charset="-122"/>
                        </a:rPr>
                        <a:t>平台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局限性大、全流程安全性低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维护成本高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支持多个服务并行构建部署、产品级发布</a:t>
                      </a:r>
                      <a:r>
                        <a:rPr lang="zh-CN" altLang="en-US" sz="1200" b="0" dirty="0">
                          <a:latin typeface="Noto Sans SC" panose="020B0500000000000000" pitchFamily="34" charset="-128"/>
                          <a:ea typeface="Noto Sans SC" panose="020B0500000000000000" pitchFamily="34" charset="-128"/>
                        </a:rPr>
                        <a:t>，可灵活安全接入多个代码仓及周边工具链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/>
        </p:nvCxnSpPr>
        <p:spPr>
          <a:xfrm>
            <a:off x="6095365" y="2505710"/>
            <a:ext cx="0" cy="3730625"/>
          </a:xfrm>
          <a:prstGeom prst="line">
            <a:avLst/>
          </a:prstGeom>
          <a:ln w="12700" cmpd="sng">
            <a:solidFill>
              <a:srgbClr val="FF005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5701030" y="3259455"/>
            <a:ext cx="791210" cy="336550"/>
          </a:xfrm>
          <a:prstGeom prst="round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开发</a:t>
            </a:r>
          </a:p>
        </p:txBody>
      </p:sp>
      <p:sp>
        <p:nvSpPr>
          <p:cNvPr id="2" name="Rectangle 9"/>
          <p:cNvSpPr/>
          <p:nvPr/>
        </p:nvSpPr>
        <p:spPr>
          <a:xfrm>
            <a:off x="577215" y="205740"/>
            <a:ext cx="2782434" cy="63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Zadig 核心特性：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701030" y="2318385"/>
            <a:ext cx="791210" cy="336550"/>
          </a:xfrm>
          <a:prstGeom prst="round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运维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77215" y="845185"/>
            <a:ext cx="89674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真正意义的持续交付：以工程师体验为核心</a:t>
            </a:r>
            <a:r>
              <a:rPr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，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价值交付为理念，</a:t>
            </a:r>
            <a:r>
              <a:rPr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完成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需求</a:t>
            </a:r>
            <a:r>
              <a:rPr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到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发布</a:t>
            </a:r>
            <a:r>
              <a:rPr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的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全路径。</a:t>
            </a:r>
            <a:endParaRPr sz="1600" dirty="0">
              <a:latin typeface="Microsoft YaHei" panose="020B0503020204020204" pitchFamily="34" charset="-122"/>
              <a:ea typeface="Microsoft YaHei" panose="020B0503020204020204" pitchFamily="34" charset="-122"/>
              <a:cs typeface="Noto Sans SC Regular" panose="020B05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699760" y="4215765"/>
            <a:ext cx="791210" cy="336550"/>
          </a:xfrm>
          <a:prstGeom prst="round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701030" y="5157470"/>
            <a:ext cx="791210" cy="336550"/>
          </a:xfrm>
          <a:prstGeom prst="round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发布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5699760" y="6051550"/>
            <a:ext cx="791210" cy="336550"/>
          </a:xfrm>
          <a:prstGeom prst="roundRect">
            <a:avLst/>
          </a:prstGeom>
          <a:solidFill>
            <a:srgbClr val="319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洞察</a:t>
            </a:r>
          </a:p>
        </p:txBody>
      </p:sp>
      <p:sp>
        <p:nvSpPr>
          <p:cNvPr id="13" name="流程图: 显示 12"/>
          <p:cNvSpPr/>
          <p:nvPr/>
        </p:nvSpPr>
        <p:spPr>
          <a:xfrm flipH="1">
            <a:off x="513080" y="2102485"/>
            <a:ext cx="4749800" cy="770255"/>
          </a:xfrm>
          <a:prstGeom prst="flowChartDisplay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一堆复杂脚本、维护成本极高</a:t>
            </a:r>
          </a:p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员工手工操作费时费力易出错</a:t>
            </a:r>
            <a:endParaRPr lang="zh-CN" altLang="zh-CN" sz="16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14" name="流程图: 显示 13"/>
          <p:cNvSpPr/>
          <p:nvPr/>
        </p:nvSpPr>
        <p:spPr>
          <a:xfrm flipH="1">
            <a:off x="513080" y="3042920"/>
            <a:ext cx="4749800" cy="769620"/>
          </a:xfrm>
          <a:prstGeom prst="flowChartDisplay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手动更新服务、手动打包、</a:t>
            </a:r>
            <a:r>
              <a:rPr lang="zh-CN" altLang="en-US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交付</a:t>
            </a:r>
            <a:r>
              <a:rPr lang="zh-CN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付效率低下、占据大量研发时间、研发利用率极低</a:t>
            </a:r>
          </a:p>
        </p:txBody>
      </p:sp>
      <p:sp>
        <p:nvSpPr>
          <p:cNvPr id="16" name="流程图: 显示 15"/>
          <p:cNvSpPr/>
          <p:nvPr/>
        </p:nvSpPr>
        <p:spPr>
          <a:xfrm flipH="1">
            <a:off x="513080" y="3984625"/>
            <a:ext cx="4749800" cy="770890"/>
          </a:xfrm>
          <a:prstGeom prst="flowChartDisplay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环境不透明、测试效率低下、</a:t>
            </a:r>
            <a:r>
              <a:rPr lang="zh-CN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测试有效性低、大量手工、价值难以体现</a:t>
            </a:r>
          </a:p>
        </p:txBody>
      </p:sp>
      <p:sp>
        <p:nvSpPr>
          <p:cNvPr id="23" name="流程图: 显示 22"/>
          <p:cNvSpPr/>
          <p:nvPr/>
        </p:nvSpPr>
        <p:spPr>
          <a:xfrm flipH="1">
            <a:off x="514985" y="4866005"/>
            <a:ext cx="4750435" cy="937260"/>
          </a:xfrm>
          <a:prstGeom prst="flowChartDisplay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  <a:spcAft>
                <a:spcPct val="15000"/>
              </a:spcAft>
            </a:pP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上下游烟囱式、协作效率低、</a:t>
            </a:r>
            <a:r>
              <a:rPr lang="zh-CN" altLang="en-US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团队花大量时间在碎片化沟通和流程制定上</a:t>
            </a:r>
            <a:r>
              <a:rPr lang="zh-CN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、各方能力受限、无法快速响应市场需求</a:t>
            </a:r>
          </a:p>
        </p:txBody>
      </p:sp>
      <p:sp>
        <p:nvSpPr>
          <p:cNvPr id="24" name="流程图: 显示 23"/>
          <p:cNvSpPr/>
          <p:nvPr/>
        </p:nvSpPr>
        <p:spPr>
          <a:xfrm flipH="1">
            <a:off x="524510" y="5822315"/>
            <a:ext cx="4738370" cy="748665"/>
          </a:xfrm>
          <a:prstGeom prst="flowChartDisplay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层级越高、对产研状态越模糊</a:t>
            </a:r>
          </a:p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sz="16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管理低效、延误战机</a:t>
            </a:r>
          </a:p>
        </p:txBody>
      </p:sp>
      <p:sp>
        <p:nvSpPr>
          <p:cNvPr id="25" name="流程图: 显示 24"/>
          <p:cNvSpPr/>
          <p:nvPr/>
        </p:nvSpPr>
        <p:spPr>
          <a:xfrm>
            <a:off x="6862445" y="2095500"/>
            <a:ext cx="4749800" cy="770255"/>
          </a:xfrm>
          <a:prstGeom prst="flowChartDisplay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少量配置、快速拉起环境、稳定性有保障、</a:t>
            </a:r>
            <a:r>
              <a:rPr 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减少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 90%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手工操作、赋能开发、员工成就感高</a:t>
            </a:r>
          </a:p>
        </p:txBody>
      </p:sp>
      <p:sp>
        <p:nvSpPr>
          <p:cNvPr id="40" name="对角圆角矩形 39"/>
          <p:cNvSpPr/>
          <p:nvPr/>
        </p:nvSpPr>
        <p:spPr>
          <a:xfrm>
            <a:off x="1146810" y="1474470"/>
            <a:ext cx="3554731" cy="336550"/>
          </a:xfrm>
          <a:prstGeom prst="round2Diag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碎片化：手工协作</a:t>
            </a: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 + </a:t>
            </a:r>
            <a:r>
              <a:rPr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复杂工具链</a:t>
            </a:r>
          </a:p>
        </p:txBody>
      </p:sp>
      <p:sp>
        <p:nvSpPr>
          <p:cNvPr id="41" name="对角圆角矩形 40"/>
          <p:cNvSpPr/>
          <p:nvPr/>
        </p:nvSpPr>
        <p:spPr>
          <a:xfrm>
            <a:off x="7490460" y="1477645"/>
            <a:ext cx="3494405" cy="336550"/>
          </a:xfrm>
          <a:prstGeom prst="round2Diag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工程化：一个平台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一键发布</a:t>
            </a:r>
          </a:p>
        </p:txBody>
      </p:sp>
      <p:sp>
        <p:nvSpPr>
          <p:cNvPr id="42" name="流程图: 显示 41"/>
          <p:cNvSpPr/>
          <p:nvPr/>
        </p:nvSpPr>
        <p:spPr>
          <a:xfrm>
            <a:off x="6862445" y="3041650"/>
            <a:ext cx="4749800" cy="770255"/>
          </a:xfrm>
          <a:prstGeom prst="flowChartDisplay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工作流、环境配置自动更新、高效调试、消除手工操作、</a:t>
            </a:r>
            <a:r>
              <a:rPr 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精准快速迭代、研发生产力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幸福感提升</a:t>
            </a:r>
          </a:p>
        </p:txBody>
      </p:sp>
      <p:sp>
        <p:nvSpPr>
          <p:cNvPr id="43" name="流程图: 显示 42"/>
          <p:cNvSpPr/>
          <p:nvPr/>
        </p:nvSpPr>
        <p:spPr>
          <a:xfrm>
            <a:off x="6862445" y="3984625"/>
            <a:ext cx="4749800" cy="770255"/>
          </a:xfrm>
          <a:prstGeom prst="flowChartDisplay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自助运行、系统化管理、自动化程度高、</a:t>
            </a:r>
            <a:r>
              <a:rPr 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测试有效性提升、质量有保障、横向赋能、技能提升</a:t>
            </a:r>
          </a:p>
        </p:txBody>
      </p:sp>
      <p:sp>
        <p:nvSpPr>
          <p:cNvPr id="46" name="流程图: 显示 45"/>
          <p:cNvSpPr/>
          <p:nvPr/>
        </p:nvSpPr>
        <p:spPr>
          <a:xfrm>
            <a:off x="6927850" y="4925695"/>
            <a:ext cx="4749800" cy="770255"/>
          </a:xfrm>
          <a:prstGeom prst="flowChartDisplay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随时调用工程基线提供的能力、</a:t>
            </a:r>
            <a:r>
              <a:rPr 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产品视角开发交付、团队高效协同、稳定迭代</a:t>
            </a:r>
          </a:p>
        </p:txBody>
      </p:sp>
      <p:sp>
        <p:nvSpPr>
          <p:cNvPr id="48" name="流程图: 显示 47"/>
          <p:cNvSpPr/>
          <p:nvPr/>
        </p:nvSpPr>
        <p:spPr>
          <a:xfrm>
            <a:off x="6862445" y="5834380"/>
            <a:ext cx="4749800" cy="770255"/>
          </a:xfrm>
          <a:prstGeom prst="flowChartDisplay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产研数字化过程数据透明、关键指标易抽取、</a:t>
            </a:r>
            <a:r>
              <a:rPr 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有能力合理调动资源、随时决策响应客户需求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863215" y="36258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25085" y="0"/>
            <a:ext cx="7082155" cy="6858635"/>
          </a:xfrm>
          <a:prstGeom prst="rect">
            <a:avLst/>
          </a:prstGeom>
          <a:solidFill>
            <a:srgbClr val="D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一张飞书多维表格，省去数十万各类系统采购、定制开发费用"/>
          <p:cNvSpPr txBox="1"/>
          <p:nvPr/>
        </p:nvSpPr>
        <p:spPr>
          <a:xfrm>
            <a:off x="1550035" y="2752725"/>
            <a:ext cx="1637665" cy="80327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碎片化研发模式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05425" y="1172845"/>
            <a:ext cx="67360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产研全流程拉通需求到上线所需的代码、服务、配置和数据的一致性交付</a:t>
            </a:r>
          </a:p>
        </p:txBody>
      </p:sp>
      <p:sp>
        <p:nvSpPr>
          <p:cNvPr id="14" name="椭圆 13"/>
          <p:cNvSpPr/>
          <p:nvPr/>
        </p:nvSpPr>
        <p:spPr>
          <a:xfrm>
            <a:off x="339090" y="23622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Jira</a:t>
            </a:r>
          </a:p>
        </p:txBody>
      </p:sp>
      <p:sp>
        <p:nvSpPr>
          <p:cNvPr id="15" name="椭圆 14"/>
          <p:cNvSpPr/>
          <p:nvPr/>
        </p:nvSpPr>
        <p:spPr>
          <a:xfrm>
            <a:off x="1550035" y="48196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飞书项管</a:t>
            </a:r>
          </a:p>
        </p:txBody>
      </p:sp>
      <p:sp>
        <p:nvSpPr>
          <p:cNvPr id="16" name="椭圆 15"/>
          <p:cNvSpPr/>
          <p:nvPr/>
        </p:nvSpPr>
        <p:spPr>
          <a:xfrm>
            <a:off x="399094" y="161861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</a:t>
            </a:r>
          </a:p>
        </p:txBody>
      </p:sp>
      <p:sp>
        <p:nvSpPr>
          <p:cNvPr id="19" name="椭圆 18"/>
          <p:cNvSpPr/>
          <p:nvPr/>
        </p:nvSpPr>
        <p:spPr>
          <a:xfrm>
            <a:off x="4140200" y="680502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729355" y="163322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104900" y="547878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54940" y="549021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自测环境</a:t>
            </a:r>
          </a:p>
        </p:txBody>
      </p:sp>
      <p:sp>
        <p:nvSpPr>
          <p:cNvPr id="24" name="椭圆 23"/>
          <p:cNvSpPr/>
          <p:nvPr/>
        </p:nvSpPr>
        <p:spPr>
          <a:xfrm>
            <a:off x="154940" y="425132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16655" y="355600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Argo</a:t>
            </a:r>
          </a:p>
        </p:txBody>
      </p:sp>
      <p:sp>
        <p:nvSpPr>
          <p:cNvPr id="27" name="椭圆 26"/>
          <p:cNvSpPr/>
          <p:nvPr/>
        </p:nvSpPr>
        <p:spPr>
          <a:xfrm>
            <a:off x="4149725" y="445198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K8s</a:t>
            </a:r>
          </a:p>
        </p:txBody>
      </p:sp>
      <p:sp>
        <p:nvSpPr>
          <p:cNvPr id="28" name="椭圆 27"/>
          <p:cNvSpPr/>
          <p:nvPr/>
        </p:nvSpPr>
        <p:spPr>
          <a:xfrm>
            <a:off x="2767330" y="348615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00225" y="401002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JFrog</a:t>
            </a:r>
            <a:endParaRPr lang="en-US" altLang="zh-CN" sz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080510" y="541210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YAML</a:t>
            </a:r>
          </a:p>
        </p:txBody>
      </p:sp>
      <p:sp>
        <p:nvSpPr>
          <p:cNvPr id="32" name="椭圆 31"/>
          <p:cNvSpPr/>
          <p:nvPr/>
        </p:nvSpPr>
        <p:spPr>
          <a:xfrm>
            <a:off x="2992755" y="5490210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2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301875" y="4863465"/>
            <a:ext cx="853440" cy="853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2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一张飞书多维表格，省去数十万各类系统采购、定制开发费用"/>
          <p:cNvSpPr txBox="1"/>
          <p:nvPr/>
        </p:nvSpPr>
        <p:spPr>
          <a:xfrm>
            <a:off x="721360" y="1049655"/>
            <a:ext cx="1167130" cy="58356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产品</a:t>
            </a:r>
          </a:p>
        </p:txBody>
      </p:sp>
      <p:sp>
        <p:nvSpPr>
          <p:cNvPr id="35" name="一张飞书多维表格，省去数十万各类系统采购、定制开发费用"/>
          <p:cNvSpPr txBox="1"/>
          <p:nvPr/>
        </p:nvSpPr>
        <p:spPr>
          <a:xfrm>
            <a:off x="2870200" y="1328420"/>
            <a:ext cx="1091565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开发</a:t>
            </a:r>
          </a:p>
        </p:txBody>
      </p:sp>
      <p:sp>
        <p:nvSpPr>
          <p:cNvPr id="36" name="一张飞书多维表格，省去数十万各类系统采购、定制开发费用"/>
          <p:cNvSpPr txBox="1"/>
          <p:nvPr/>
        </p:nvSpPr>
        <p:spPr>
          <a:xfrm>
            <a:off x="458470" y="5020310"/>
            <a:ext cx="1091565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测试</a:t>
            </a:r>
          </a:p>
        </p:txBody>
      </p:sp>
      <p:sp>
        <p:nvSpPr>
          <p:cNvPr id="37" name="一张飞书多维表格，省去数十万各类系统采购、定制开发费用"/>
          <p:cNvSpPr txBox="1"/>
          <p:nvPr/>
        </p:nvSpPr>
        <p:spPr>
          <a:xfrm>
            <a:off x="2917190" y="4559935"/>
            <a:ext cx="1091565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0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运维</a:t>
            </a:r>
          </a:p>
        </p:txBody>
      </p:sp>
      <p:sp>
        <p:nvSpPr>
          <p:cNvPr id="38" name="Oval 4"/>
          <p:cNvSpPr/>
          <p:nvPr/>
        </p:nvSpPr>
        <p:spPr>
          <a:xfrm>
            <a:off x="7625853" y="2891156"/>
            <a:ext cx="1798817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产研运一体化解决方案</a:t>
            </a:r>
          </a:p>
        </p:txBody>
      </p:sp>
      <p:pic>
        <p:nvPicPr>
          <p:cNvPr id="39" name="图片 38" descr="ZadigX_logo_黑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26" y="3519170"/>
            <a:ext cx="1322070" cy="2419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对角圆角矩形 54"/>
          <p:cNvSpPr/>
          <p:nvPr/>
        </p:nvSpPr>
        <p:spPr>
          <a:xfrm>
            <a:off x="9675495" y="289687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免运维模板库</a:t>
            </a:r>
          </a:p>
        </p:txBody>
      </p:sp>
      <p:sp>
        <p:nvSpPr>
          <p:cNvPr id="56" name="对角圆角矩形 55"/>
          <p:cNvSpPr/>
          <p:nvPr/>
        </p:nvSpPr>
        <p:spPr>
          <a:xfrm>
            <a:off x="10067925" y="367157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效能洞察</a:t>
            </a:r>
          </a:p>
        </p:txBody>
      </p:sp>
      <p:sp>
        <p:nvSpPr>
          <p:cNvPr id="57" name="对角圆角矩形 56"/>
          <p:cNvSpPr/>
          <p:nvPr/>
        </p:nvSpPr>
        <p:spPr>
          <a:xfrm>
            <a:off x="9721215" y="4446270"/>
            <a:ext cx="1761490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云原生</a:t>
            </a:r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 IDE </a:t>
            </a:r>
            <a:r>
              <a:rPr lang="zh-CN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Regular" panose="020B0500000000000000" charset="-122"/>
                <a:sym typeface="+mn-ea"/>
              </a:rPr>
              <a:t>插件</a:t>
            </a:r>
          </a:p>
        </p:txBody>
      </p:sp>
      <p:sp>
        <p:nvSpPr>
          <p:cNvPr id="58" name="对角圆角矩形 57"/>
          <p:cNvSpPr/>
          <p:nvPr/>
        </p:nvSpPr>
        <p:spPr>
          <a:xfrm>
            <a:off x="8905240" y="508381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交付中心</a:t>
            </a:r>
          </a:p>
        </p:txBody>
      </p:sp>
      <p:sp>
        <p:nvSpPr>
          <p:cNvPr id="59" name="对角圆角矩形 58"/>
          <p:cNvSpPr/>
          <p:nvPr/>
        </p:nvSpPr>
        <p:spPr>
          <a:xfrm>
            <a:off x="6873240" y="508381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发布中心</a:t>
            </a:r>
          </a:p>
        </p:txBody>
      </p:sp>
      <p:sp>
        <p:nvSpPr>
          <p:cNvPr id="60" name="对角圆角矩形 59"/>
          <p:cNvSpPr/>
          <p:nvPr/>
        </p:nvSpPr>
        <p:spPr>
          <a:xfrm>
            <a:off x="5974715" y="4451985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测试中心</a:t>
            </a:r>
          </a:p>
        </p:txBody>
      </p:sp>
      <p:sp>
        <p:nvSpPr>
          <p:cNvPr id="61" name="对角圆角矩形 60"/>
          <p:cNvSpPr/>
          <p:nvPr/>
        </p:nvSpPr>
        <p:spPr>
          <a:xfrm>
            <a:off x="5641340" y="3648075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高并发工作流</a:t>
            </a:r>
          </a:p>
        </p:txBody>
      </p:sp>
      <p:sp>
        <p:nvSpPr>
          <p:cNvPr id="62" name="对角圆角矩形 61"/>
          <p:cNvSpPr/>
          <p:nvPr/>
        </p:nvSpPr>
        <p:spPr>
          <a:xfrm>
            <a:off x="5988050" y="2891155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云原生环境</a:t>
            </a:r>
          </a:p>
        </p:txBody>
      </p:sp>
      <p:sp>
        <p:nvSpPr>
          <p:cNvPr id="63" name="对角圆角矩形 62"/>
          <p:cNvSpPr/>
          <p:nvPr/>
        </p:nvSpPr>
        <p:spPr>
          <a:xfrm>
            <a:off x="6873240" y="214630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对接需求管理</a:t>
            </a:r>
          </a:p>
        </p:txBody>
      </p:sp>
      <p:sp>
        <p:nvSpPr>
          <p:cNvPr id="64" name="对角圆角矩形 63"/>
          <p:cNvSpPr/>
          <p:nvPr/>
        </p:nvSpPr>
        <p:spPr>
          <a:xfrm>
            <a:off x="8905240" y="2153920"/>
            <a:ext cx="1637665" cy="45212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测试管理</a:t>
            </a:r>
          </a:p>
        </p:txBody>
      </p:sp>
      <p:sp>
        <p:nvSpPr>
          <p:cNvPr id="2" name="一张飞书多维表格，省去数十万各类系统采购、定制开发费用"/>
          <p:cNvSpPr txBox="1"/>
          <p:nvPr/>
        </p:nvSpPr>
        <p:spPr>
          <a:xfrm>
            <a:off x="2474595" y="5593080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Spinnaker</a:t>
            </a:r>
          </a:p>
        </p:txBody>
      </p:sp>
      <p:sp>
        <p:nvSpPr>
          <p:cNvPr id="4" name="一张飞书多维表格，省去数十万各类系统采购、定制开发费用"/>
          <p:cNvSpPr txBox="1"/>
          <p:nvPr/>
        </p:nvSpPr>
        <p:spPr>
          <a:xfrm>
            <a:off x="3202940" y="1939290"/>
            <a:ext cx="1889760" cy="25590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Jenkins</a:t>
            </a:r>
          </a:p>
        </p:txBody>
      </p:sp>
      <p:sp>
        <p:nvSpPr>
          <p:cNvPr id="5" name="一张飞书多维表格，省去数十万各类系统采购、定制开发费用"/>
          <p:cNvSpPr txBox="1"/>
          <p:nvPr/>
        </p:nvSpPr>
        <p:spPr>
          <a:xfrm>
            <a:off x="3631565" y="786447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Rancher</a:t>
            </a:r>
          </a:p>
        </p:txBody>
      </p:sp>
      <p:sp>
        <p:nvSpPr>
          <p:cNvPr id="7" name="一张飞书多维表格，省去数十万各类系统采购、定制开发费用"/>
          <p:cNvSpPr txBox="1"/>
          <p:nvPr/>
        </p:nvSpPr>
        <p:spPr>
          <a:xfrm>
            <a:off x="-339725" y="4375150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JMete</a:t>
            </a:r>
            <a:r>
              <a:rPr lang="en-US" altLang="zh-CN" sz="12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r</a:t>
            </a:r>
          </a:p>
        </p:txBody>
      </p:sp>
      <p:sp>
        <p:nvSpPr>
          <p:cNvPr id="9" name="一张飞书多维表格，省去数十万各类系统采购、定制开发费用"/>
          <p:cNvSpPr txBox="1"/>
          <p:nvPr/>
        </p:nvSpPr>
        <p:spPr>
          <a:xfrm>
            <a:off x="586740" y="5612130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Sonar</a:t>
            </a:r>
          </a:p>
        </p:txBody>
      </p:sp>
      <p:sp>
        <p:nvSpPr>
          <p:cNvPr id="10" name="一张飞书多维表格，省去数十万各类系统采购、定制开发费用"/>
          <p:cNvSpPr txBox="1"/>
          <p:nvPr/>
        </p:nvSpPr>
        <p:spPr>
          <a:xfrm>
            <a:off x="2259965" y="3592830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Tekton</a:t>
            </a:r>
          </a:p>
        </p:txBody>
      </p:sp>
      <p:sp>
        <p:nvSpPr>
          <p:cNvPr id="12" name="一张飞书多维表格，省去数十万各类系统采购、定制开发费用"/>
          <p:cNvSpPr txBox="1"/>
          <p:nvPr/>
        </p:nvSpPr>
        <p:spPr>
          <a:xfrm>
            <a:off x="1767840" y="4966335"/>
            <a:ext cx="1889760" cy="45275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b" anchorCtr="0">
            <a:noAutofit/>
          </a:bodyPr>
          <a:lstStyle>
            <a:defPPr>
              <a:defRPr lang="en-US"/>
            </a:defPPr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b="1" u="none" strike="noStrike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" b="0" spc="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Jenkins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52725" y="655955"/>
            <a:ext cx="109156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K</a:t>
            </a:r>
            <a:r>
              <a:rPr lang="en-US" altLang="zh-CN" sz="120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ubeSphere</a:t>
            </a:r>
            <a:endParaRPr lang="en-US" altLang="zh-CN" sz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78277A26-3D94-C4A1-8499-1680CDA0F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8777" y="609360"/>
            <a:ext cx="2153603" cy="5086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sanotouri_a_group_of_pwople_working_together_in_a_computer_com_f7903c10-e457-44b3-9710-610aa4b90d3d"/>
          <p:cNvPicPr>
            <a:picLocks noChangeAspect="1"/>
          </p:cNvPicPr>
          <p:nvPr/>
        </p:nvPicPr>
        <p:blipFill>
          <a:blip r:embed="rId3"/>
          <a:srcRect b="7917"/>
          <a:stretch>
            <a:fillRect/>
          </a:stretch>
        </p:blipFill>
        <p:spPr>
          <a:xfrm>
            <a:off x="5132705" y="177800"/>
            <a:ext cx="6858000" cy="63150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6020" y="-571500"/>
            <a:ext cx="5935980" cy="800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530" y="2620645"/>
            <a:ext cx="4642485" cy="211201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1</a:t>
            </a:r>
            <a:r>
              <a:rPr lang="zh-CN" altLang="en-US" sz="4000" b="1" dirty="0">
                <a:solidFill>
                  <a:srgbClr val="FD296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  <a:t>、</a:t>
            </a:r>
            <a:br>
              <a:rPr lang="zh-CN" altLang="en-US" sz="4000" b="1" dirty="0">
                <a:solidFill>
                  <a:srgbClr val="E203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</a:rPr>
            </a:b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Noto Sans SC Bold" panose="020B0500000000000000" charset="-122"/>
                <a:sym typeface="+mn-ea"/>
              </a:rPr>
              <a:t>敏捷协作方案介绍</a:t>
            </a:r>
            <a:endParaRPr lang="zh-CN" altLang="en-US" sz="4000" b="1" dirty="0" err="1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SC Bold" panose="020B0500000000000000" charset="-122"/>
            </a:endParaRPr>
          </a:p>
        </p:txBody>
      </p:sp>
      <p:sp>
        <p:nvSpPr>
          <p:cNvPr id="3" name="半闭框 2"/>
          <p:cNvSpPr/>
          <p:nvPr/>
        </p:nvSpPr>
        <p:spPr>
          <a:xfrm>
            <a:off x="512445" y="313055"/>
            <a:ext cx="497840" cy="326390"/>
          </a:xfrm>
          <a:prstGeom prst="halfFrame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 flipH="1">
            <a:off x="5132705" y="1946910"/>
            <a:ext cx="1123315" cy="426085"/>
          </a:xfrm>
          <a:prstGeom prst="wedgeRectCallout">
            <a:avLst/>
          </a:prstGeom>
          <a:solidFill>
            <a:srgbClr val="FD296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十字星 4"/>
          <p:cNvSpPr/>
          <p:nvPr/>
        </p:nvSpPr>
        <p:spPr>
          <a:xfrm>
            <a:off x="11191875" y="2836545"/>
            <a:ext cx="243205" cy="428625"/>
          </a:xfrm>
          <a:prstGeom prst="star4">
            <a:avLst/>
          </a:prstGeom>
          <a:solidFill>
            <a:srgbClr val="FD29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十字星 5"/>
          <p:cNvSpPr/>
          <p:nvPr/>
        </p:nvSpPr>
        <p:spPr>
          <a:xfrm>
            <a:off x="1898650" y="2621280"/>
            <a:ext cx="243205" cy="462915"/>
          </a:xfrm>
          <a:prstGeom prst="star4">
            <a:avLst/>
          </a:prstGeom>
          <a:solidFill>
            <a:srgbClr val="FD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0CF15BB3-5BE3-F52A-4366-375EAFD79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8166" y="6260376"/>
            <a:ext cx="1947600" cy="46002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5276b24-d0ae-4244-8bed-94a14df1e7b8}"/>
  <p:tag name="TABLE_ENDDRAG_ORIGIN_RECT" val="867*413"/>
  <p:tag name="TABLE_ENDDRAG_RECT" val="38*110*867*4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5276b24-d0ae-4244-8bed-94a14df1e7b8}"/>
  <p:tag name="TABLE_ENDDRAG_ORIGIN_RECT" val="867*413"/>
  <p:tag name="TABLE_ENDDRAG_RECT" val="38*110*867*4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5276b24-d0ae-4244-8bed-94a14df1e7b8}"/>
  <p:tag name="TABLE_ENDDRAG_ORIGIN_RECT" val="867*413"/>
  <p:tag name="TABLE_ENDDRAG_RECT" val="38*110*867*4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2748</Words>
  <Application>Microsoft Macintosh PowerPoint</Application>
  <PresentationFormat>宽屏</PresentationFormat>
  <Paragraphs>457</Paragraphs>
  <Slides>52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</vt:lpstr>
      <vt:lpstr>Microsoft YaHei</vt:lpstr>
      <vt:lpstr>Noto Sans SC</vt:lpstr>
      <vt:lpstr>Noto Sans SC Bold</vt:lpstr>
      <vt:lpstr>Noto Sans SC Regular</vt:lpstr>
      <vt:lpstr>Arial</vt:lpstr>
      <vt:lpstr>Calibri</vt:lpstr>
      <vt:lpstr>Calibri Light</vt:lpstr>
      <vt:lpstr>Office Theme</vt:lpstr>
      <vt:lpstr>PowerPoint 演示文稿</vt:lpstr>
      <vt:lpstr>DevOps 价值链平台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1、 敏捷协作方案介绍</vt:lpstr>
      <vt:lpstr>PowerPoint 演示文稿</vt:lpstr>
      <vt:lpstr>PowerPoint 演示文稿</vt:lpstr>
      <vt:lpstr>PowerPoint 演示文稿</vt:lpstr>
      <vt:lpstr>PowerPoint 演示文稿</vt:lpstr>
      <vt:lpstr>2、 用户核心场景 使用介绍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3、 更多产品特性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产研最佳实践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guo grant</dc:creator>
  <cp:lastModifiedBy>佳莉 朱</cp:lastModifiedBy>
  <cp:revision>1887</cp:revision>
  <dcterms:created xsi:type="dcterms:W3CDTF">2023-05-24T01:49:56Z</dcterms:created>
  <dcterms:modified xsi:type="dcterms:W3CDTF">2023-10-27T11:00:56Z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C7A74A68B3E1593DED2A25640B4E82A5</vt:lpwstr>
  </property>
  <property fmtid="{D5CDD505-2E9C-101B-9397-08002B2CF9AE}" pid="3" name="KSOProductBuildVer">
    <vt:lpwstr>2052-5.2.0.7734</vt:lpwstr>
  </property>
</Properties>
</file>